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302" r:id="rId3"/>
    <p:sldId id="303" r:id="rId4"/>
    <p:sldId id="258" r:id="rId5"/>
    <p:sldId id="260" r:id="rId6"/>
    <p:sldId id="261" r:id="rId7"/>
    <p:sldId id="262" r:id="rId8"/>
    <p:sldId id="263" r:id="rId9"/>
    <p:sldId id="264" r:id="rId10"/>
    <p:sldId id="361" r:id="rId11"/>
    <p:sldId id="363" r:id="rId12"/>
    <p:sldId id="265" r:id="rId13"/>
    <p:sldId id="293" r:id="rId14"/>
    <p:sldId id="266" r:id="rId15"/>
    <p:sldId id="268" r:id="rId16"/>
    <p:sldId id="364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97" r:id="rId25"/>
    <p:sldId id="298" r:id="rId26"/>
    <p:sldId id="299" r:id="rId27"/>
    <p:sldId id="300" r:id="rId28"/>
    <p:sldId id="301" r:id="rId29"/>
    <p:sldId id="322" r:id="rId30"/>
    <p:sldId id="323" r:id="rId31"/>
    <p:sldId id="284" r:id="rId32"/>
    <p:sldId id="285" r:id="rId33"/>
    <p:sldId id="286" r:id="rId34"/>
    <p:sldId id="287" r:id="rId35"/>
    <p:sldId id="288" r:id="rId36"/>
    <p:sldId id="289" r:id="rId37"/>
    <p:sldId id="314" r:id="rId38"/>
    <p:sldId id="324" r:id="rId39"/>
    <p:sldId id="290" r:id="rId40"/>
    <p:sldId id="325" r:id="rId41"/>
    <p:sldId id="360" r:id="rId42"/>
    <p:sldId id="32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2C3"/>
    <a:srgbClr val="EDD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354" autoAdjust="0"/>
  </p:normalViewPr>
  <p:slideViewPr>
    <p:cSldViewPr snapToGrid="0">
      <p:cViewPr varScale="1">
        <p:scale>
          <a:sx n="95" d="100"/>
          <a:sy n="95" d="100"/>
        </p:scale>
        <p:origin x="80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ker.com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8536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</a:t>
            </a:r>
            <a:r>
              <a:rPr lang="en-US" altLang="ko-KR" b="1" dirty="0"/>
              <a:t>62 </a:t>
            </a:r>
            <a:r>
              <a:rPr lang="ko-KR" altLang="en-US" b="1" dirty="0"/>
              <a:t>문법 표현을 공부해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4902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‘-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지요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?’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질문에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대답할 때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지요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(X)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 날씨가 춥지요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→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추워요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(O)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춥지요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(X) </a:t>
            </a:r>
            <a:r>
              <a:rPr lang="ko-KR" altLang="en-US" dirty="0"/>
              <a:t/>
            </a:r>
            <a:br>
              <a:rPr lang="ko-KR" altLang="en-US" dirty="0"/>
            </a:br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</a:t>
            </a:r>
            <a:r>
              <a:rPr lang="en-US" altLang="ko-KR" b="1" dirty="0" smtClean="0"/>
              <a:t>. 62</a:t>
            </a:r>
            <a:r>
              <a:rPr lang="ko-KR" altLang="en-US" b="1" dirty="0"/>
              <a:t>의 </a:t>
            </a:r>
            <a:r>
              <a:rPr lang="ko-KR" altLang="en-US" b="1" dirty="0" smtClean="0"/>
              <a:t>연습</a:t>
            </a:r>
            <a:r>
              <a:rPr lang="en-US" altLang="ko-KR" b="1" baseline="0" dirty="0" smtClean="0"/>
              <a:t> </a:t>
            </a:r>
            <a:r>
              <a:rPr lang="ko-KR" altLang="en-US" b="1" dirty="0" smtClean="0"/>
              <a:t>문제를 </a:t>
            </a:r>
            <a:r>
              <a:rPr lang="ko-KR" altLang="en-US" b="1" dirty="0"/>
              <a:t>같이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2594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4167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피아노를 칠 수 있어요</a:t>
            </a:r>
            <a:r>
              <a:rPr lang="en-US" altLang="ko-KR" b="1" dirty="0"/>
              <a:t>? </a:t>
            </a:r>
            <a:r>
              <a:rPr lang="en-US" altLang="ko-KR" b="1" dirty="0" smtClean="0"/>
              <a:t>-</a:t>
            </a:r>
            <a:r>
              <a:rPr lang="en-US" altLang="ko-KR" b="1" baseline="0" dirty="0" smtClean="0"/>
              <a:t> </a:t>
            </a:r>
            <a:r>
              <a:rPr lang="ko-KR" altLang="en-US" b="1" dirty="0" smtClean="0"/>
              <a:t>네</a:t>
            </a:r>
            <a:r>
              <a:rPr lang="en-US" altLang="ko-KR" b="1" dirty="0"/>
              <a:t>, </a:t>
            </a:r>
            <a:r>
              <a:rPr lang="ko-KR" altLang="en-US" b="1" dirty="0"/>
              <a:t>칠 수 있어요</a:t>
            </a:r>
            <a:r>
              <a:rPr lang="en-US" altLang="ko-KR" b="1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b="1" dirty="0"/>
              <a:t>                                       </a:t>
            </a:r>
            <a:r>
              <a:rPr lang="en-US" altLang="ko-KR" b="1" dirty="0" smtClean="0"/>
              <a:t>        </a:t>
            </a:r>
            <a:r>
              <a:rPr lang="en-US" altLang="ko-KR" b="1" dirty="0" smtClean="0"/>
              <a:t>  - </a:t>
            </a:r>
            <a:r>
              <a:rPr lang="ko-KR" altLang="en-US" b="1" dirty="0"/>
              <a:t>아니요</a:t>
            </a:r>
            <a:r>
              <a:rPr lang="en-US" altLang="ko-KR" b="1" dirty="0"/>
              <a:t>, </a:t>
            </a:r>
            <a:r>
              <a:rPr lang="ko-KR" altLang="en-US" b="1" dirty="0"/>
              <a:t>칠 수 없어요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72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</a:t>
            </a:r>
            <a:r>
              <a:rPr lang="en-US" altLang="ko-KR" b="1" dirty="0" smtClean="0"/>
              <a:t>. 63 </a:t>
            </a:r>
            <a:r>
              <a:rPr lang="ko-KR" altLang="en-US" b="1" dirty="0"/>
              <a:t>연습 문제를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9535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악기</a:t>
            </a:r>
            <a:r>
              <a:rPr lang="en-US" altLang="ko-KR" b="1" dirty="0"/>
              <a:t>[</a:t>
            </a:r>
            <a:r>
              <a:rPr lang="ko-KR" altLang="en-US" b="1" dirty="0" err="1"/>
              <a:t>악끼</a:t>
            </a:r>
            <a:r>
              <a:rPr lang="en-US" altLang="ko-KR" b="1" dirty="0"/>
              <a:t>] →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받침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ㄱ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ㄷ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ㅂ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첫소리 자음 ‘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ㄱ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ㄷ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ㅂ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ㅅ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ㅈ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➜ 받침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ㄱ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ㄷ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ㅂ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된소리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ㄲ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ㄸ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ㅃ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ㅆ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ㅉ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발음합니다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b="1" dirty="0"/>
              <a:t/>
            </a:r>
            <a:br>
              <a:rPr lang="ko-KR" altLang="en-US" b="1" dirty="0"/>
            </a:br>
            <a:r>
              <a:rPr lang="ko-KR" altLang="en-US" b="1" dirty="0"/>
              <a:t>음악회</a:t>
            </a:r>
            <a:r>
              <a:rPr lang="en-US" altLang="ko-KR" b="1" dirty="0"/>
              <a:t>[</a:t>
            </a:r>
            <a:r>
              <a:rPr lang="ko-KR" altLang="en-US" b="1" dirty="0" err="1"/>
              <a:t>으마쾨</a:t>
            </a:r>
            <a:r>
              <a:rPr lang="en-US" altLang="ko-KR" b="1" dirty="0"/>
              <a:t>] →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받침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ㄱ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ㄷ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ㅂ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ㅈ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첫소리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ㅎ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→ 거센소리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ㅋ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ㅌ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ㅍ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ㅊ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</a:t>
            </a:r>
            <a:r>
              <a:rPr lang="ko-KR" altLang="en-US" b="1" dirty="0"/>
              <a:t/>
            </a:r>
            <a:br>
              <a:rPr lang="ko-KR" altLang="en-US" b="1" dirty="0"/>
            </a:b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716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친구들과 서로 </a:t>
            </a:r>
            <a:r>
              <a:rPr lang="ko-KR" altLang="en-US" b="1" dirty="0" smtClean="0"/>
              <a:t>이야기해 볼 </a:t>
            </a:r>
            <a:r>
              <a:rPr lang="ko-KR" altLang="en-US" b="1" dirty="0"/>
              <a:t>수 있도록 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4774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학생들에게 한 </a:t>
            </a:r>
            <a:r>
              <a:rPr lang="ko-KR" altLang="en-US" b="1" dirty="0" smtClean="0"/>
              <a:t>문장씩 </a:t>
            </a:r>
            <a:r>
              <a:rPr lang="ko-KR" altLang="en-US" b="1" dirty="0"/>
              <a:t>돌아가면서 </a:t>
            </a:r>
            <a:r>
              <a:rPr lang="ko-KR" altLang="en-US" b="1" dirty="0" smtClean="0"/>
              <a:t>읽어 보도록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01920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쓰기 숙제로 내서</a:t>
            </a:r>
            <a:r>
              <a:rPr lang="en-US" altLang="ko-KR" b="1" dirty="0"/>
              <a:t> lingt.com</a:t>
            </a:r>
            <a:r>
              <a:rPr lang="ko-KR" altLang="en-US" b="1" dirty="0"/>
              <a:t>을 이용해 학생들이 직접 쓴 것을 읽고 녹음해서 제출하도록 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5217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딱지 접는 방법 동영상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Wonpyo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 – Origami &amp; DIY</a:t>
            </a:r>
            <a:r>
              <a:rPr lang="ko-KR" altLang="en-US" b="1" dirty="0" smtClean="0"/>
              <a:t>     </a:t>
            </a:r>
            <a:r>
              <a:rPr lang="en-US" altLang="ko-KR" b="1" dirty="0" smtClean="0"/>
              <a:t>https://youtu.be/_TRZWfCb3CQ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27493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생각을 키우는 놀이 </a:t>
            </a:r>
            <a:r>
              <a:rPr lang="en-US" b="1" dirty="0"/>
              <a:t>https://youtu.be/RyIVxK07YHg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1716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워크북 </a:t>
            </a:r>
            <a:r>
              <a:rPr lang="en-US" altLang="ko-KR" b="1" dirty="0" smtClean="0"/>
              <a:t>P. </a:t>
            </a:r>
            <a:r>
              <a:rPr lang="en-US" altLang="ko-KR" b="1" dirty="0"/>
              <a:t>28-31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76767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17805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1638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63518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받아쓰기 문장  </a:t>
            </a:r>
            <a:r>
              <a:rPr lang="en-US" altLang="ko-KR" b="1" dirty="0"/>
              <a:t>1) </a:t>
            </a:r>
            <a:r>
              <a:rPr lang="ko-KR" altLang="en-US" b="1" dirty="0"/>
              <a:t>탁구가 재미있지요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                  </a:t>
            </a:r>
            <a:r>
              <a:rPr lang="en-US" altLang="ko-KR" b="1" dirty="0" smtClean="0"/>
              <a:t>       </a:t>
            </a:r>
            <a:r>
              <a:rPr lang="en-US" altLang="ko-KR" b="1" dirty="0"/>
              <a:t>2) </a:t>
            </a:r>
            <a:r>
              <a:rPr lang="ko-KR" altLang="en-US" b="1" dirty="0"/>
              <a:t>아빠는 피아노를 칠 수 있어요</a:t>
            </a:r>
            <a:r>
              <a:rPr lang="en-US" altLang="ko-KR" b="1" dirty="0"/>
              <a:t>.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10758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8755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태어난 지 얼마 안 된 강아지가 호랑이 무서운 줄도 모르고 짖어 댄다는 뜻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경험이 없고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철이 없어 함부로 상대방에게 덤비는 경우를 이르는 말     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ea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***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하룻강아지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한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살배기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ea"/>
                <a:ea typeface="+mn-ea"/>
                <a:cs typeface="+mn-cs"/>
              </a:rPr>
              <a:t>강아지를 의미</a:t>
            </a:r>
            <a:endParaRPr lang="en-US" b="1" dirty="0">
              <a:latin typeface="+mn-ea"/>
              <a:ea typeface="+mn-e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https://youtu.be/U4-jovHNTCY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78769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59521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67641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9344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05809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340978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통일 신라 말기 나라가 어지러워지며 후고구려</a:t>
            </a:r>
            <a:r>
              <a:rPr lang="en-US" altLang="ko-KR" b="1" dirty="0"/>
              <a:t>, </a:t>
            </a:r>
            <a:r>
              <a:rPr lang="ko-KR" altLang="en-US" b="1" dirty="0"/>
              <a:t>후백제</a:t>
            </a:r>
            <a:r>
              <a:rPr lang="en-US" altLang="ko-KR" b="1" dirty="0"/>
              <a:t>, </a:t>
            </a:r>
            <a:r>
              <a:rPr lang="ko-KR" altLang="en-US" b="1" dirty="0"/>
              <a:t>신라로 다시 나뉘게 되고 </a:t>
            </a:r>
            <a:r>
              <a:rPr lang="ko-KR" altLang="en-US" b="1" dirty="0" smtClean="0"/>
              <a:t>왕건이 </a:t>
            </a:r>
            <a:r>
              <a:rPr lang="ko-KR" altLang="en-US" b="1" dirty="0"/>
              <a:t>결국 세 나라를 통일 시켜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고려를 건국하게 된다는 사실 중심으로 학생들에게 </a:t>
            </a:r>
            <a:r>
              <a:rPr lang="ko-KR" altLang="en-US" b="1" dirty="0" smtClean="0"/>
              <a:t>알려 준다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“</a:t>
            </a:r>
            <a:r>
              <a:rPr lang="ko-KR" altLang="en-US" b="1" dirty="0"/>
              <a:t>역사가 술술</a:t>
            </a:r>
            <a:r>
              <a:rPr lang="en-US" altLang="ko-KR" b="1" dirty="0"/>
              <a:t>-</a:t>
            </a:r>
            <a:r>
              <a:rPr lang="ko-KR" altLang="en-US" b="1" dirty="0"/>
              <a:t>후삼국을 통일한 </a:t>
            </a:r>
            <a:r>
              <a:rPr lang="ko-KR" altLang="en-US" b="1" dirty="0" smtClean="0"/>
              <a:t>왕건</a:t>
            </a:r>
            <a:r>
              <a:rPr lang="en-US" altLang="ko-KR" b="1" dirty="0"/>
              <a:t>”</a:t>
            </a:r>
            <a:r>
              <a:rPr lang="ko-KR" altLang="en-US" b="1" dirty="0"/>
              <a:t>   </a:t>
            </a:r>
            <a:r>
              <a:rPr lang="en-US" altLang="ko-KR" b="1" dirty="0"/>
              <a:t>https://youtu.be/o4LbFmbUHR0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63051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고려시대 초기부터 후기까지의 하이라이트 사건들을 보여주는 동영상이다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“</a:t>
            </a:r>
            <a:r>
              <a:rPr lang="ko-KR" altLang="en-US" b="1" dirty="0"/>
              <a:t>역사가 술술</a:t>
            </a:r>
            <a:r>
              <a:rPr lang="en-US" altLang="ko-KR" b="1" dirty="0"/>
              <a:t>-</a:t>
            </a:r>
            <a:r>
              <a:rPr lang="ko-KR" altLang="en-US" b="1" dirty="0"/>
              <a:t>고려시대 이야기</a:t>
            </a:r>
            <a:r>
              <a:rPr lang="en-US" altLang="ko-KR" b="1" dirty="0"/>
              <a:t>”</a:t>
            </a:r>
            <a:r>
              <a:rPr lang="ko-KR" altLang="en-US" b="1" dirty="0"/>
              <a:t> </a:t>
            </a:r>
            <a:r>
              <a:rPr lang="en-US" b="1" dirty="0"/>
              <a:t>https://youtu.be/05Y1O6vE6fQ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31145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44160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사진 속의 </a:t>
            </a:r>
            <a:r>
              <a:rPr lang="ko-KR" altLang="en-US" dirty="0"/>
              <a:t>여자아이가 무엇을 하고 있나요</a:t>
            </a:r>
            <a:r>
              <a:rPr lang="en-US" altLang="ko-KR" dirty="0"/>
              <a:t>? </a:t>
            </a:r>
            <a:r>
              <a:rPr lang="ko-KR" altLang="en-US" dirty="0"/>
              <a:t>여러분들도 피아노를 칠 수 있어요</a:t>
            </a:r>
            <a:r>
              <a:rPr lang="en-US" altLang="ko-KR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혹시 다른 악기 할 줄 아는 학생도 있나요</a:t>
            </a:r>
            <a:r>
              <a:rPr lang="en-US" altLang="ko-KR" dirty="0"/>
              <a:t>? </a:t>
            </a:r>
            <a:r>
              <a:rPr lang="ko-KR" altLang="en-US" dirty="0"/>
              <a:t>오늘은 여러분들이 악기나 운동 등 자신들의 특기에 대해서 이야기해 봐요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54244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파트너를 </a:t>
            </a:r>
            <a:r>
              <a:rPr lang="ko-KR" altLang="en-US" dirty="0" smtClean="0"/>
              <a:t>짝지어 읽어 보게 </a:t>
            </a:r>
            <a:r>
              <a:rPr lang="ko-KR" altLang="en-US" dirty="0"/>
              <a:t>하거나 스피커를 누르고 대화를 </a:t>
            </a:r>
            <a:r>
              <a:rPr lang="ko-KR" altLang="en-US" dirty="0" smtClean="0"/>
              <a:t>들어 보게 </a:t>
            </a:r>
            <a:r>
              <a:rPr lang="ko-KR" altLang="en-US" dirty="0"/>
              <a:t>한다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지연이는 학교에서 뭘 배웠나요</a:t>
            </a:r>
            <a:r>
              <a:rPr lang="en-US" altLang="ko-KR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지연이 아빠는 피아노를 어디에서 배웠나요</a:t>
            </a:r>
            <a:r>
              <a:rPr lang="en-US" altLang="ko-KR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32413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 smtClean="0"/>
              <a:t>악기 연주 </a:t>
            </a:r>
            <a:r>
              <a:rPr lang="ko-KR" altLang="en-US" sz="1400" b="1" dirty="0"/>
              <a:t>어휘와 운동 어휘를 알아봅시다</a:t>
            </a:r>
            <a:r>
              <a:rPr lang="en-US" altLang="ko-KR" sz="1400" b="1" dirty="0"/>
              <a:t>. </a:t>
            </a:r>
            <a:endParaRPr sz="1400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03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학생들이 각각 대답해 볼 수 있도록 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675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https://clker.com</a:t>
            </a:r>
            <a:r>
              <a:rPr lang="en-US" altLang="ko-KR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</a:t>
            </a:r>
            <a:r>
              <a:rPr lang="ko-KR" alt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이미지 출처</a:t>
            </a:r>
            <a:r>
              <a:rPr lang="en-US" altLang="ko-KR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6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https://quizlet.com/_8ccrzk?x=1jqt&amp;i=2tig8t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094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zk?x=1jqt&amp;i=2tig8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_TRZWfCb3CQ?feature=oembed" TargetMode="External"/><Relationship Id="rId6" Type="http://schemas.openxmlformats.org/officeDocument/2006/relationships/image" Target="../media/image36.emf"/><Relationship Id="rId5" Type="http://schemas.openxmlformats.org/officeDocument/2006/relationships/image" Target="../media/image35.jpeg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RyIVxK07YHg?feature=oembed" TargetMode="Externa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zk?x=1jqt&amp;i=2tig8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lingt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ql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o4LbFmbUHR0?feature=oembed" TargetMode="External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05Y1O6vE6fQ?feature=oembed" TargetMode="External"/><Relationship Id="rId4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4-jovHNTCY?feature=oembed" TargetMode="Externa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5Y1O6vE6fQ" TargetMode="External"/><Relationship Id="rId3" Type="http://schemas.openxmlformats.org/officeDocument/2006/relationships/hyperlink" Target="https://youtu.be/U4-jovHNTCY" TargetMode="External"/><Relationship Id="rId7" Type="http://schemas.openxmlformats.org/officeDocument/2006/relationships/hyperlink" Target="https://youtu.be/o4LbFmbUHR0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youtu.be/RyIVxK07YHg" TargetMode="External"/><Relationship Id="rId5" Type="http://schemas.openxmlformats.org/officeDocument/2006/relationships/hyperlink" Target="https://youtu.be/_TRZWfCb3CQ" TargetMode="External"/><Relationship Id="rId4" Type="http://schemas.openxmlformats.org/officeDocument/2006/relationships/hyperlink" Target="https://quizlet.com/_8ccrzk?x=1jqt&amp;i=2tig8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8B2B19D4-0E89-46A0-A3BE-E1044F194D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B60EC5F-048A-4083-9E4C-80240836EEAF}"/>
              </a:ext>
            </a:extLst>
          </p:cNvPr>
          <p:cNvSpPr txBox="1"/>
          <p:nvPr/>
        </p:nvSpPr>
        <p:spPr>
          <a:xfrm>
            <a:off x="2490947" y="0"/>
            <a:ext cx="8008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그림에 맞는 운동 어휘를 연결시켜 보세요</a:t>
            </a:r>
            <a:r>
              <a:rPr lang="en-US" altLang="ko-KR" sz="2800" b="1" dirty="0"/>
              <a:t>. </a:t>
            </a:r>
            <a:endParaRPr lang="ko-KR" altLang="en-US" sz="2800" b="1" dirty="0"/>
          </a:p>
        </p:txBody>
      </p:sp>
      <p:pic>
        <p:nvPicPr>
          <p:cNvPr id="2050" name="Picture 2" descr="Ski Man Clip Art">
            <a:extLst>
              <a:ext uri="{FF2B5EF4-FFF2-40B4-BE49-F238E27FC236}">
                <a16:creationId xmlns="" xmlns:a16="http://schemas.microsoft.com/office/drawing/2014/main" id="{F8C2C665-5B3C-474C-9E54-77B9ADFD6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" y="823698"/>
            <a:ext cx="1244163" cy="94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ennis Player Clip Art">
            <a:extLst>
              <a:ext uri="{FF2B5EF4-FFF2-40B4-BE49-F238E27FC236}">
                <a16:creationId xmlns="" xmlns:a16="http://schemas.microsoft.com/office/drawing/2014/main" id="{12D90B86-DF52-4F84-BA54-E2963E0EF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4158"/>
            <a:ext cx="1146345" cy="94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="" xmlns:a16="http://schemas.microsoft.com/office/drawing/2014/main" id="{EEA7C905-A752-4BAF-B764-70D54A5A6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47" y="3686978"/>
            <a:ext cx="1190952" cy="9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="" xmlns:a16="http://schemas.microsoft.com/office/drawing/2014/main" id="{A864DD79-D6B7-426C-9E8C-ECABD19BA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0443"/>
            <a:ext cx="114634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oxing Bears Clip Art">
            <a:extLst>
              <a:ext uri="{FF2B5EF4-FFF2-40B4-BE49-F238E27FC236}">
                <a16:creationId xmlns="" xmlns:a16="http://schemas.microsoft.com/office/drawing/2014/main" id="{F521360A-A97C-479E-8651-1C8594038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046" y="2158568"/>
            <a:ext cx="1243144" cy="9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="" xmlns:a16="http://schemas.microsoft.com/office/drawing/2014/main" id="{CB8066E3-53C2-4F0E-A2BA-B51826E17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238" y="3578121"/>
            <a:ext cx="97876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mage result for 씨름 클립 아트">
            <a:extLst>
              <a:ext uri="{FF2B5EF4-FFF2-40B4-BE49-F238E27FC236}">
                <a16:creationId xmlns="" xmlns:a16="http://schemas.microsoft.com/office/drawing/2014/main" id="{BCDA3069-AEE2-4428-97DC-67B59EF89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238" y="677616"/>
            <a:ext cx="1178118" cy="9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thlete Swimming Clip Art">
            <a:extLst>
              <a:ext uri="{FF2B5EF4-FFF2-40B4-BE49-F238E27FC236}">
                <a16:creationId xmlns="" xmlns:a16="http://schemas.microsoft.com/office/drawing/2014/main" id="{29F85AEF-7A5D-43AC-8EB2-BEE9B298D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02" y="5230444"/>
            <a:ext cx="1523875" cy="80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4353724-3077-463B-B35A-A8CDD42F8BA0}"/>
              </a:ext>
            </a:extLst>
          </p:cNvPr>
          <p:cNvSpPr txBox="1"/>
          <p:nvPr/>
        </p:nvSpPr>
        <p:spPr>
          <a:xfrm>
            <a:off x="1306399" y="1189785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FE00D8C-D115-486F-8C9E-6B270E938550}"/>
              </a:ext>
            </a:extLst>
          </p:cNvPr>
          <p:cNvSpPr txBox="1"/>
          <p:nvPr/>
        </p:nvSpPr>
        <p:spPr>
          <a:xfrm>
            <a:off x="1314116" y="2762731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6083D8E-7593-49B4-8FAE-E3272674EB83}"/>
              </a:ext>
            </a:extLst>
          </p:cNvPr>
          <p:cNvSpPr txBox="1"/>
          <p:nvPr/>
        </p:nvSpPr>
        <p:spPr>
          <a:xfrm>
            <a:off x="1321833" y="4122217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5D0753D-370E-42DE-8B83-494DD386E48A}"/>
              </a:ext>
            </a:extLst>
          </p:cNvPr>
          <p:cNvSpPr txBox="1"/>
          <p:nvPr/>
        </p:nvSpPr>
        <p:spPr>
          <a:xfrm>
            <a:off x="1282917" y="5510365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D6D3195-8E23-4BBD-AF70-4CA2C4CAC777}"/>
              </a:ext>
            </a:extLst>
          </p:cNvPr>
          <p:cNvSpPr txBox="1"/>
          <p:nvPr/>
        </p:nvSpPr>
        <p:spPr>
          <a:xfrm>
            <a:off x="3088596" y="1145169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7880464-7ACA-43E1-9EFF-20D467173F1D}"/>
              </a:ext>
            </a:extLst>
          </p:cNvPr>
          <p:cNvSpPr txBox="1"/>
          <p:nvPr/>
        </p:nvSpPr>
        <p:spPr>
          <a:xfrm>
            <a:off x="3099382" y="2751258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809B53A-B064-416D-995F-3EDBC1AC836A}"/>
              </a:ext>
            </a:extLst>
          </p:cNvPr>
          <p:cNvSpPr txBox="1"/>
          <p:nvPr/>
        </p:nvSpPr>
        <p:spPr>
          <a:xfrm>
            <a:off x="3099382" y="4073090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DACB227-DA5B-4EFA-956A-A21DCE3B53C0}"/>
              </a:ext>
            </a:extLst>
          </p:cNvPr>
          <p:cNvSpPr txBox="1"/>
          <p:nvPr/>
        </p:nvSpPr>
        <p:spPr>
          <a:xfrm>
            <a:off x="3099382" y="5447195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DFEBA32-9613-4AD7-9866-9E3FD24D3786}"/>
              </a:ext>
            </a:extLst>
          </p:cNvPr>
          <p:cNvSpPr txBox="1"/>
          <p:nvPr/>
        </p:nvSpPr>
        <p:spPr>
          <a:xfrm>
            <a:off x="8384788" y="2639615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5A233D3-E017-4517-BF38-94CCE3CC411D}"/>
              </a:ext>
            </a:extLst>
          </p:cNvPr>
          <p:cNvSpPr txBox="1"/>
          <p:nvPr/>
        </p:nvSpPr>
        <p:spPr>
          <a:xfrm>
            <a:off x="8384788" y="1227081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94BE57C-55F9-4923-B646-4245F0F9F1F9}"/>
              </a:ext>
            </a:extLst>
          </p:cNvPr>
          <p:cNvSpPr txBox="1"/>
          <p:nvPr/>
        </p:nvSpPr>
        <p:spPr>
          <a:xfrm>
            <a:off x="8384788" y="3996557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91E8E97-4CDC-4BF0-9EDB-4A1C1AB332B8}"/>
              </a:ext>
            </a:extLst>
          </p:cNvPr>
          <p:cNvSpPr txBox="1"/>
          <p:nvPr/>
        </p:nvSpPr>
        <p:spPr>
          <a:xfrm>
            <a:off x="8478067" y="5522027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E8896DE-42F7-4282-8EAD-ADECD303AA9C}"/>
              </a:ext>
            </a:extLst>
          </p:cNvPr>
          <p:cNvSpPr txBox="1"/>
          <p:nvPr/>
        </p:nvSpPr>
        <p:spPr>
          <a:xfrm>
            <a:off x="10008964" y="1226287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8BE5243-1C39-4CB1-A969-48119BEC12B4}"/>
              </a:ext>
            </a:extLst>
          </p:cNvPr>
          <p:cNvSpPr txBox="1"/>
          <p:nvPr/>
        </p:nvSpPr>
        <p:spPr>
          <a:xfrm>
            <a:off x="10008964" y="2673748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2BEE645-E349-4362-B1E2-AD84F8FBE7A8}"/>
              </a:ext>
            </a:extLst>
          </p:cNvPr>
          <p:cNvSpPr txBox="1"/>
          <p:nvPr/>
        </p:nvSpPr>
        <p:spPr>
          <a:xfrm>
            <a:off x="10008964" y="3996557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3130412-3499-47A8-97C7-7A87B4D73EAF}"/>
              </a:ext>
            </a:extLst>
          </p:cNvPr>
          <p:cNvSpPr txBox="1"/>
          <p:nvPr/>
        </p:nvSpPr>
        <p:spPr>
          <a:xfrm>
            <a:off x="10008964" y="5504032"/>
            <a:ext cx="49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B0212D-928F-45DE-B5CC-BE1093C8BC80}"/>
              </a:ext>
            </a:extLst>
          </p:cNvPr>
          <p:cNvSpPr txBox="1"/>
          <p:nvPr/>
        </p:nvSpPr>
        <p:spPr>
          <a:xfrm>
            <a:off x="3604324" y="2674513"/>
            <a:ext cx="1841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야구를 하다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0F311E0-38CB-45D0-8048-390AEEF56470}"/>
              </a:ext>
            </a:extLst>
          </p:cNvPr>
          <p:cNvSpPr txBox="1"/>
          <p:nvPr/>
        </p:nvSpPr>
        <p:spPr>
          <a:xfrm>
            <a:off x="3604325" y="5409683"/>
            <a:ext cx="1841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테니스를 치다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94A753E-92B1-4940-ADE1-96CA70113D2C}"/>
              </a:ext>
            </a:extLst>
          </p:cNvPr>
          <p:cNvSpPr txBox="1"/>
          <p:nvPr/>
        </p:nvSpPr>
        <p:spPr>
          <a:xfrm>
            <a:off x="3604325" y="4065760"/>
            <a:ext cx="1841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스키를 타다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E7385D8-EBEA-4541-BAC0-1FC1234CEF54}"/>
              </a:ext>
            </a:extLst>
          </p:cNvPr>
          <p:cNvSpPr txBox="1"/>
          <p:nvPr/>
        </p:nvSpPr>
        <p:spPr>
          <a:xfrm>
            <a:off x="3604324" y="1140839"/>
            <a:ext cx="1841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탁구를 치다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206C5AA-851C-4832-974E-E75A51C9FAF4}"/>
              </a:ext>
            </a:extLst>
          </p:cNvPr>
          <p:cNvSpPr txBox="1"/>
          <p:nvPr/>
        </p:nvSpPr>
        <p:spPr>
          <a:xfrm>
            <a:off x="10641724" y="1235435"/>
            <a:ext cx="99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씨름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BBAC2D32-4316-47A7-82E7-70EB4C5D3F4F}"/>
              </a:ext>
            </a:extLst>
          </p:cNvPr>
          <p:cNvSpPr txBox="1"/>
          <p:nvPr/>
        </p:nvSpPr>
        <p:spPr>
          <a:xfrm>
            <a:off x="10641724" y="5503746"/>
            <a:ext cx="99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배구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DE583393-8E43-4121-A788-93D69701AD90}"/>
              </a:ext>
            </a:extLst>
          </p:cNvPr>
          <p:cNvSpPr txBox="1"/>
          <p:nvPr/>
        </p:nvSpPr>
        <p:spPr>
          <a:xfrm>
            <a:off x="10655678" y="4036440"/>
            <a:ext cx="99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수영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2D9ED28E-A517-430D-BC68-9404DF94B486}"/>
              </a:ext>
            </a:extLst>
          </p:cNvPr>
          <p:cNvSpPr txBox="1"/>
          <p:nvPr/>
        </p:nvSpPr>
        <p:spPr>
          <a:xfrm>
            <a:off x="10641724" y="2621505"/>
            <a:ext cx="99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권투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C1BEDD26-ADAA-48C4-9F03-6B57DC07CCB7}"/>
              </a:ext>
            </a:extLst>
          </p:cNvPr>
          <p:cNvCxnSpPr/>
          <p:nvPr/>
        </p:nvCxnSpPr>
        <p:spPr>
          <a:xfrm>
            <a:off x="1567268" y="1374451"/>
            <a:ext cx="1766763" cy="29324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0CC91AE7-696C-4198-9839-5061C909AFFF}"/>
              </a:ext>
            </a:extLst>
          </p:cNvPr>
          <p:cNvCxnSpPr/>
          <p:nvPr/>
        </p:nvCxnSpPr>
        <p:spPr>
          <a:xfrm>
            <a:off x="1528352" y="3008947"/>
            <a:ext cx="1805679" cy="26948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A151AFC2-7739-4ADE-B521-8FE563EC0AFB}"/>
              </a:ext>
            </a:extLst>
          </p:cNvPr>
          <p:cNvCxnSpPr/>
          <p:nvPr/>
        </p:nvCxnSpPr>
        <p:spPr>
          <a:xfrm flipV="1">
            <a:off x="1567268" y="1340894"/>
            <a:ext cx="1766763" cy="29659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="" xmlns:a16="http://schemas.microsoft.com/office/drawing/2014/main" id="{87D6AB9D-EE73-41B3-9BD7-C6BD5BA62F1E}"/>
              </a:ext>
            </a:extLst>
          </p:cNvPr>
          <p:cNvCxnSpPr/>
          <p:nvPr/>
        </p:nvCxnSpPr>
        <p:spPr>
          <a:xfrm flipV="1">
            <a:off x="1528352" y="2947397"/>
            <a:ext cx="1805679" cy="27564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="" xmlns:a16="http://schemas.microsoft.com/office/drawing/2014/main" id="{AC6AA412-0B20-492C-A7A8-AF9139A3A7D9}"/>
              </a:ext>
            </a:extLst>
          </p:cNvPr>
          <p:cNvCxnSpPr/>
          <p:nvPr/>
        </p:nvCxnSpPr>
        <p:spPr>
          <a:xfrm>
            <a:off x="8630223" y="1410953"/>
            <a:ext cx="16241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="" xmlns:a16="http://schemas.microsoft.com/office/drawing/2014/main" id="{D9F5D127-CFCF-443A-9B28-7A400593587D}"/>
              </a:ext>
            </a:extLst>
          </p:cNvPr>
          <p:cNvCxnSpPr/>
          <p:nvPr/>
        </p:nvCxnSpPr>
        <p:spPr>
          <a:xfrm>
            <a:off x="8630223" y="2821560"/>
            <a:ext cx="1624176" cy="191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="" xmlns:a16="http://schemas.microsoft.com/office/drawing/2014/main" id="{F9A32562-4D85-45CF-8437-C713C26AF4F6}"/>
              </a:ext>
            </a:extLst>
          </p:cNvPr>
          <p:cNvCxnSpPr/>
          <p:nvPr/>
        </p:nvCxnSpPr>
        <p:spPr>
          <a:xfrm>
            <a:off x="8630223" y="4181223"/>
            <a:ext cx="1624176" cy="1522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="" xmlns:a16="http://schemas.microsoft.com/office/drawing/2014/main" id="{FD8B6B04-FAC6-4CED-AB6A-02C27B7AEA6C}"/>
              </a:ext>
            </a:extLst>
          </p:cNvPr>
          <p:cNvCxnSpPr/>
          <p:nvPr/>
        </p:nvCxnSpPr>
        <p:spPr>
          <a:xfrm flipV="1">
            <a:off x="8723502" y="4181223"/>
            <a:ext cx="1530897" cy="1522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84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A32FB90-41B9-401E-AA8C-B51691F34111}"/>
              </a:ext>
            </a:extLst>
          </p:cNvPr>
          <p:cNvSpPr txBox="1"/>
          <p:nvPr/>
        </p:nvSpPr>
        <p:spPr>
          <a:xfrm>
            <a:off x="2356607" y="3009207"/>
            <a:ext cx="727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3"/>
              </a:rPr>
              <a:t>Quizlet 7</a:t>
            </a:r>
            <a:r>
              <a:rPr lang="ko-KR" altLang="en-US" sz="4000" dirty="0">
                <a:hlinkClick r:id="rId3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FEBE2F5-EB34-42E0-9BB4-D0BADEA60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30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지요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?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1" y="804945"/>
            <a:ext cx="12192000" cy="5346473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>
                <a:latin typeface="+mj-ea"/>
                <a:ea typeface="+mj-ea"/>
              </a:rPr>
              <a:t>동사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형용사 어간에 붙어서 서로 알고 있는 사실을 확인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동의를 구할 때 사용한다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 smtClean="0">
                <a:latin typeface="+mj-ea"/>
                <a:ea typeface="+mj-ea"/>
              </a:rPr>
              <a:t>결합 정보</a:t>
            </a:r>
            <a:r>
              <a:rPr lang="en-US" altLang="ko-KR" dirty="0"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받침에 상관없이 </a:t>
            </a:r>
            <a:r>
              <a:rPr lang="en-US" altLang="ko-KR" dirty="0">
                <a:latin typeface="+mj-ea"/>
                <a:ea typeface="+mj-ea"/>
              </a:rPr>
              <a:t>V/A-</a:t>
            </a:r>
            <a:r>
              <a:rPr lang="ko-KR" altLang="en-US" dirty="0">
                <a:latin typeface="+mj-ea"/>
                <a:ea typeface="+mj-ea"/>
              </a:rPr>
              <a:t>지요</a:t>
            </a:r>
            <a:r>
              <a:rPr lang="en-US" altLang="ko-KR" dirty="0">
                <a:latin typeface="+mj-ea"/>
                <a:ea typeface="+mj-ea"/>
              </a:rPr>
              <a:t>?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O </a:t>
            </a:r>
            <a:r>
              <a:rPr lang="en-US" altLang="ko-KR" kern="0" dirty="0">
                <a:latin typeface="+mn-ea"/>
              </a:rPr>
              <a:t>      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먹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</a:t>
            </a:r>
            <a:r>
              <a:rPr lang="ko-KR" altLang="en-US" kern="0" dirty="0"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+  </a:t>
            </a:r>
            <a:r>
              <a:rPr lang="ko-KR" altLang="en-US" kern="0" dirty="0">
                <a:latin typeface="+mn-ea"/>
              </a:rPr>
              <a:t>     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          =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먹지요</a:t>
            </a:r>
            <a:endParaRPr lang="en-US" altLang="ko-KR" kern="0" dirty="0">
              <a:solidFill>
                <a:srgbClr val="FF0000"/>
              </a:solidFill>
              <a:latin typeface="+mn-ea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X</a:t>
            </a:r>
            <a:r>
              <a:rPr lang="en-US" altLang="ko-KR" kern="0" dirty="0">
                <a:latin typeface="+mn-ea"/>
              </a:rPr>
              <a:t>       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가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  </a:t>
            </a:r>
            <a:r>
              <a:rPr lang="en-US" altLang="ko-KR" kern="0" dirty="0">
                <a:latin typeface="+mn-ea"/>
              </a:rPr>
              <a:t>+                    =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가지요</a:t>
            </a:r>
            <a:r>
              <a:rPr lang="en-US" altLang="ko-KR" kern="0" dirty="0">
                <a:latin typeface="+mn-ea"/>
              </a:rPr>
              <a:t> </a:t>
            </a:r>
            <a:endParaRPr lang="en-US" altLang="ko-KR" kern="0" dirty="0">
              <a:solidFill>
                <a:srgbClr val="00B05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말할 때는 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‘–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지요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를 줄여서 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‘-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죠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‘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예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오늘 날씨가 </a:t>
            </a:r>
            <a:r>
              <a:rPr lang="ko-KR" altLang="en-US" u="sng" kern="0" dirty="0">
                <a:solidFill>
                  <a:schemeClr val="tx1"/>
                </a:solidFill>
                <a:latin typeface="+mn-ea"/>
              </a:rPr>
              <a:t>좋지요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? → 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오늘 날씨가 </a:t>
            </a:r>
            <a:r>
              <a:rPr lang="ko-KR" altLang="en-US" u="sng" kern="0" dirty="0">
                <a:solidFill>
                  <a:schemeClr val="tx1"/>
                </a:solidFill>
                <a:latin typeface="+mn-ea"/>
              </a:rPr>
              <a:t>좋죠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endParaRPr lang="en-US" altLang="ko-KR" dirty="0">
              <a:latin typeface="+mj-ea"/>
              <a:ea typeface="+mj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E6EF0266-C004-4454-B2A8-E855F7E2B21E}"/>
              </a:ext>
            </a:extLst>
          </p:cNvPr>
          <p:cNvCxnSpPr/>
          <p:nvPr/>
        </p:nvCxnSpPr>
        <p:spPr>
          <a:xfrm flipH="1">
            <a:off x="2653208" y="4008737"/>
            <a:ext cx="282632" cy="3990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C087627E-EBA7-41EB-8CFF-382DD5E9E830}"/>
              </a:ext>
            </a:extLst>
          </p:cNvPr>
          <p:cNvCxnSpPr/>
          <p:nvPr/>
        </p:nvCxnSpPr>
        <p:spPr>
          <a:xfrm flipH="1">
            <a:off x="2653208" y="3295027"/>
            <a:ext cx="282632" cy="3990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2FE0FAB-A3FA-4A83-AE14-1D320D4C94FD}"/>
              </a:ext>
            </a:extLst>
          </p:cNvPr>
          <p:cNvSpPr txBox="1"/>
          <p:nvPr/>
        </p:nvSpPr>
        <p:spPr>
          <a:xfrm>
            <a:off x="4209391" y="3478188"/>
            <a:ext cx="124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-</a:t>
            </a:r>
            <a:r>
              <a:rPr lang="ko-KR" altLang="en-US" sz="2800" dirty="0"/>
              <a:t>지요</a:t>
            </a:r>
          </a:p>
        </p:txBody>
      </p: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5FBB2D6-B95D-4817-8A16-61E49DA35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48" y="0"/>
            <a:ext cx="9096704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4A8290E-D346-4722-A626-31C65149C474}"/>
              </a:ext>
            </a:extLst>
          </p:cNvPr>
          <p:cNvSpPr txBox="1"/>
          <p:nvPr/>
        </p:nvSpPr>
        <p:spPr>
          <a:xfrm>
            <a:off x="6416566" y="3105808"/>
            <a:ext cx="1418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좋지요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5258B75-EDC7-421B-8177-D5563A64F3EF}"/>
              </a:ext>
            </a:extLst>
          </p:cNvPr>
          <p:cNvSpPr txBox="1"/>
          <p:nvPr/>
        </p:nvSpPr>
        <p:spPr>
          <a:xfrm>
            <a:off x="6637283" y="4209394"/>
            <a:ext cx="1418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귀엽지요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E3BB7A-1F01-4066-ACD2-53D1615B160E}"/>
              </a:ext>
            </a:extLst>
          </p:cNvPr>
          <p:cNvSpPr txBox="1"/>
          <p:nvPr/>
        </p:nvSpPr>
        <p:spPr>
          <a:xfrm>
            <a:off x="7252138" y="5328745"/>
            <a:ext cx="1655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예쁘지요</a:t>
            </a:r>
          </a:p>
        </p:txBody>
      </p:sp>
    </p:spTree>
    <p:extLst>
      <p:ext uri="{BB962C8B-B14F-4D97-AF65-F5344CB8AC3E}">
        <p14:creationId xmlns:p14="http://schemas.microsoft.com/office/powerpoint/2010/main" val="64146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4F5E415-F67C-4FEA-B4C3-F22071468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10" y="-1"/>
            <a:ext cx="12193359" cy="61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9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ㄹ 수 있다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없다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1" y="804945"/>
            <a:ext cx="12192000" cy="5346473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>
                <a:latin typeface="+mj-ea"/>
                <a:ea typeface="+mj-ea"/>
              </a:rPr>
              <a:t>동사</a:t>
            </a: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어간에 붙어서 어떤 일을 할 수 있는</a:t>
            </a:r>
            <a:r>
              <a:rPr lang="en-US" altLang="ko-KR" dirty="0">
                <a:latin typeface="+mj-ea"/>
                <a:ea typeface="+mj-ea"/>
              </a:rPr>
              <a:t>/</a:t>
            </a:r>
            <a:r>
              <a:rPr lang="ko-KR" altLang="en-US" dirty="0">
                <a:latin typeface="+mj-ea"/>
                <a:ea typeface="+mj-ea"/>
              </a:rPr>
              <a:t>없는 능력이나 가능성을 표현할 때 사용한다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 smtClean="0">
                <a:latin typeface="+mj-ea"/>
                <a:ea typeface="+mj-ea"/>
              </a:rPr>
              <a:t>결합 정보</a:t>
            </a:r>
            <a:r>
              <a:rPr lang="en-US" altLang="ko-KR" dirty="0">
                <a:latin typeface="+mj-ea"/>
                <a:ea typeface="+mj-ea"/>
              </a:rPr>
              <a:t>: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V-(</a:t>
            </a:r>
            <a:r>
              <a:rPr lang="ko-KR" altLang="en-US" dirty="0">
                <a:latin typeface="+mj-ea"/>
                <a:ea typeface="+mj-ea"/>
              </a:rPr>
              <a:t>으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ㄹ 수 있다</a:t>
            </a:r>
            <a:r>
              <a:rPr lang="en-US" altLang="ko-KR" dirty="0">
                <a:latin typeface="+mj-ea"/>
                <a:ea typeface="+mj-ea"/>
              </a:rPr>
              <a:t>/</a:t>
            </a:r>
            <a:r>
              <a:rPr lang="ko-KR" altLang="en-US" dirty="0">
                <a:latin typeface="+mj-ea"/>
                <a:ea typeface="+mj-ea"/>
              </a:rPr>
              <a:t>없다</a:t>
            </a:r>
            <a:endParaRPr lang="en-US" altLang="ko-KR" dirty="0">
              <a:latin typeface="+mj-ea"/>
              <a:ea typeface="+mj-ea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O </a:t>
            </a:r>
            <a:r>
              <a:rPr lang="en-US" altLang="ko-KR" kern="0" dirty="0">
                <a:latin typeface="+mn-ea"/>
              </a:rPr>
              <a:t>      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먹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</a:t>
            </a:r>
            <a:r>
              <a:rPr lang="ko-KR" altLang="en-US" kern="0" dirty="0">
                <a:latin typeface="+mn-ea"/>
              </a:rPr>
              <a:t>      </a:t>
            </a:r>
            <a:r>
              <a:rPr lang="en-US" altLang="ko-KR" kern="0" dirty="0">
                <a:latin typeface="+mn-ea"/>
              </a:rPr>
              <a:t>+ </a:t>
            </a:r>
            <a:r>
              <a:rPr lang="ko-KR" altLang="en-US" kern="0" dirty="0">
                <a:latin typeface="+mn-ea"/>
              </a:rPr>
              <a:t>을 수 있다</a:t>
            </a:r>
            <a:r>
              <a:rPr lang="en-US" altLang="ko-KR" kern="0" dirty="0">
                <a:latin typeface="+mn-ea"/>
              </a:rPr>
              <a:t>/</a:t>
            </a:r>
            <a:r>
              <a:rPr lang="ko-KR" altLang="en-US" kern="0" dirty="0">
                <a:latin typeface="+mn-ea"/>
              </a:rPr>
              <a:t>없다 </a:t>
            </a:r>
            <a:r>
              <a:rPr lang="en-US" altLang="ko-KR" kern="0" dirty="0">
                <a:latin typeface="+mn-ea"/>
              </a:rPr>
              <a:t> =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먹을  수 있다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없다</a:t>
            </a:r>
            <a:endParaRPr lang="en-US" altLang="ko-KR" kern="0" dirty="0">
              <a:solidFill>
                <a:srgbClr val="FF0000"/>
              </a:solidFill>
              <a:latin typeface="+mn-ea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X</a:t>
            </a:r>
            <a:r>
              <a:rPr lang="en-US" altLang="ko-KR" kern="0" dirty="0">
                <a:latin typeface="+mn-ea"/>
              </a:rPr>
              <a:t>       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가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      </a:t>
            </a:r>
            <a:r>
              <a:rPr lang="en-US" altLang="ko-KR" kern="0" dirty="0">
                <a:latin typeface="+mn-ea"/>
              </a:rPr>
              <a:t>+  </a:t>
            </a:r>
            <a:r>
              <a:rPr lang="ko-KR" altLang="en-US" kern="0" dirty="0">
                <a:latin typeface="+mn-ea"/>
              </a:rPr>
              <a:t>ㄹ 수 있다</a:t>
            </a:r>
            <a:r>
              <a:rPr lang="en-US" altLang="ko-KR" kern="0" dirty="0">
                <a:latin typeface="+mn-ea"/>
              </a:rPr>
              <a:t>/</a:t>
            </a:r>
            <a:r>
              <a:rPr lang="ko-KR" altLang="en-US" kern="0" dirty="0">
                <a:latin typeface="+mn-ea"/>
              </a:rPr>
              <a:t>없다</a:t>
            </a:r>
            <a:r>
              <a:rPr lang="en-US" altLang="ko-KR" kern="0" dirty="0">
                <a:latin typeface="+mn-ea"/>
              </a:rPr>
              <a:t>  =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갈 수 있다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/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없다</a:t>
            </a:r>
            <a:r>
              <a:rPr lang="en-US" altLang="ko-KR" kern="0" dirty="0">
                <a:latin typeface="+mn-ea"/>
              </a:rPr>
              <a:t> </a:t>
            </a:r>
            <a:endParaRPr lang="en-US" altLang="ko-KR" kern="0" dirty="0">
              <a:solidFill>
                <a:srgbClr val="00B050"/>
              </a:solidFill>
              <a:latin typeface="+mn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받침 </a:t>
            </a:r>
            <a:r>
              <a:rPr lang="ko-KR" altLang="en-US" dirty="0" err="1">
                <a:solidFill>
                  <a:srgbClr val="7030A0"/>
                </a:solidFill>
                <a:latin typeface="+mj-ea"/>
                <a:ea typeface="+mj-ea"/>
              </a:rPr>
              <a:t>ㄹ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       만들다   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+  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ㄹ 수 있다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/</a:t>
            </a:r>
            <a:r>
              <a:rPr lang="ko-KR" altLang="en-US" dirty="0">
                <a:solidFill>
                  <a:schemeClr val="tx1"/>
                </a:solidFill>
                <a:latin typeface="+mj-ea"/>
                <a:ea typeface="+mj-ea"/>
              </a:rPr>
              <a:t>없다  </a:t>
            </a:r>
            <a:r>
              <a:rPr lang="en-US" altLang="ko-KR" dirty="0">
                <a:solidFill>
                  <a:schemeClr val="tx1"/>
                </a:solidFill>
                <a:latin typeface="+mj-ea"/>
                <a:ea typeface="+mj-ea"/>
              </a:rPr>
              <a:t>= 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만들 수 있다</a:t>
            </a:r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/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없다</a:t>
            </a:r>
            <a:endParaRPr lang="en-US" altLang="ko-KR" dirty="0">
              <a:solidFill>
                <a:srgbClr val="7030A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388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ECE980B-7424-4D4E-8701-51031D603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234" y="-33617"/>
            <a:ext cx="9175531" cy="61641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35E29E-D2A7-47D0-9B1F-507E1FB91136}"/>
              </a:ext>
            </a:extLst>
          </p:cNvPr>
          <p:cNvSpPr txBox="1"/>
          <p:nvPr/>
        </p:nvSpPr>
        <p:spPr>
          <a:xfrm>
            <a:off x="5927835" y="3078682"/>
            <a:ext cx="2822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탈 수 있어요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405495-A2B3-49AC-B367-DE983B3E27E0}"/>
              </a:ext>
            </a:extLst>
          </p:cNvPr>
          <p:cNvSpPr txBox="1"/>
          <p:nvPr/>
        </p:nvSpPr>
        <p:spPr>
          <a:xfrm>
            <a:off x="6684579" y="4206847"/>
            <a:ext cx="2822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읽을 수 있어요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BB9CD1-4C8A-4EDD-8339-07F793D0B4E5}"/>
              </a:ext>
            </a:extLst>
          </p:cNvPr>
          <p:cNvSpPr txBox="1"/>
          <p:nvPr/>
        </p:nvSpPr>
        <p:spPr>
          <a:xfrm>
            <a:off x="6243146" y="5308344"/>
            <a:ext cx="2822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볼 수 있어요</a:t>
            </a:r>
          </a:p>
        </p:txBody>
      </p:sp>
    </p:spTree>
    <p:extLst>
      <p:ext uri="{BB962C8B-B14F-4D97-AF65-F5344CB8AC3E}">
        <p14:creationId xmlns:p14="http://schemas.microsoft.com/office/powerpoint/2010/main" val="265246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F57D50C-ADB5-402F-A68B-A01BDB00B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72" y="0"/>
            <a:ext cx="9380483" cy="6182943"/>
          </a:xfrm>
          <a:prstGeom prst="rect">
            <a:avLst/>
          </a:prstGeom>
        </p:spPr>
      </p:pic>
      <p:pic>
        <p:nvPicPr>
          <p:cNvPr id="3" name="Track 018">
            <a:hlinkClick r:id="" action="ppaction://media"/>
            <a:extLst>
              <a:ext uri="{FF2B5EF4-FFF2-40B4-BE49-F238E27FC236}">
                <a16:creationId xmlns="" xmlns:a16="http://schemas.microsoft.com/office/drawing/2014/main" id="{4072CD27-0549-4BCB-A320-99D3DF31F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39703" y="675057"/>
            <a:ext cx="867104" cy="867104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B61F2270-FBFE-4FC9-9A70-8F72EF383732}"/>
              </a:ext>
            </a:extLst>
          </p:cNvPr>
          <p:cNvCxnSpPr/>
          <p:nvPr/>
        </p:nvCxnSpPr>
        <p:spPr>
          <a:xfrm>
            <a:off x="2991971" y="2555520"/>
            <a:ext cx="4123377" cy="8537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E518F3AD-D128-4D04-BEBD-B65A7DAA7521}"/>
              </a:ext>
            </a:extLst>
          </p:cNvPr>
          <p:cNvCxnSpPr/>
          <p:nvPr/>
        </p:nvCxnSpPr>
        <p:spPr>
          <a:xfrm flipH="1">
            <a:off x="2991971" y="2588559"/>
            <a:ext cx="1987149" cy="8207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69870F10-9E42-45C2-99DA-82BBAEDB3982}"/>
              </a:ext>
            </a:extLst>
          </p:cNvPr>
          <p:cNvCxnSpPr/>
          <p:nvPr/>
        </p:nvCxnSpPr>
        <p:spPr>
          <a:xfrm>
            <a:off x="7204841" y="2588559"/>
            <a:ext cx="2046735" cy="8207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9D6EC19C-76EE-4294-A0EF-4BF795077CF0}"/>
              </a:ext>
            </a:extLst>
          </p:cNvPr>
          <p:cNvCxnSpPr/>
          <p:nvPr/>
        </p:nvCxnSpPr>
        <p:spPr>
          <a:xfrm flipH="1">
            <a:off x="4979120" y="2555520"/>
            <a:ext cx="4272456" cy="8868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66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3827609-DABD-4383-A484-8A0A31AD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103" y="23934"/>
            <a:ext cx="9695793" cy="615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9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177" y="965655"/>
            <a:ext cx="10515600" cy="49510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</a:t>
            </a:r>
            <a:r>
              <a:rPr lang="ko-KR" altLang="en-US" sz="9600" dirty="0"/>
              <a:t>   선생님들의  편의를 위해 교재 자료 업로드와 여러 활동들을 제시하기 위해 노력했습니다</a:t>
            </a:r>
            <a:r>
              <a:rPr lang="en-US" altLang="ko-KR" sz="9600" dirty="0"/>
              <a:t>. </a:t>
            </a:r>
            <a:r>
              <a:rPr lang="ko-KR" altLang="en-US" sz="9600" dirty="0"/>
              <a:t>필요하신 부분만 발췌해서 사용하셔도 되고</a:t>
            </a:r>
            <a:r>
              <a:rPr lang="en-US" altLang="ko-KR" sz="9600" dirty="0"/>
              <a:t>, </a:t>
            </a:r>
            <a:r>
              <a:rPr lang="ko-KR" altLang="en-US" sz="9600" dirty="0"/>
              <a:t>각 교실에 맞게 추가</a:t>
            </a:r>
            <a:r>
              <a:rPr lang="en-US" altLang="ko-KR" sz="9600" dirty="0"/>
              <a:t>/</a:t>
            </a:r>
            <a:r>
              <a:rPr lang="ko-KR" altLang="en-US" sz="9600" dirty="0"/>
              <a:t>편집</a:t>
            </a:r>
            <a:r>
              <a:rPr lang="en-US" altLang="ko-KR" sz="9600" dirty="0"/>
              <a:t>/</a:t>
            </a:r>
            <a:r>
              <a:rPr lang="ko-KR" altLang="en-US" sz="9600" dirty="0"/>
              <a:t>삭제 가능합니다</a:t>
            </a:r>
            <a:r>
              <a:rPr lang="en-US" altLang="ko-KR" sz="96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9600" dirty="0"/>
              <a:t>   </a:t>
            </a:r>
            <a:r>
              <a:rPr lang="en-US" altLang="ko-KR" sz="9600" dirty="0" smtClean="0"/>
              <a:t>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9600" dirty="0"/>
              <a:t> </a:t>
            </a:r>
            <a:r>
              <a:rPr lang="en-US" altLang="ko-KR" sz="9600" dirty="0" smtClean="0"/>
              <a:t>     zoom</a:t>
            </a:r>
            <a:r>
              <a:rPr lang="ko-KR" altLang="en-US" sz="9600" dirty="0"/>
              <a:t>이나 화상</a:t>
            </a:r>
            <a:r>
              <a:rPr lang="en-US" altLang="ko-KR" sz="9600" dirty="0"/>
              <a:t>app</a:t>
            </a:r>
            <a:r>
              <a:rPr lang="ko-KR" altLang="en-US" sz="9600" dirty="0"/>
              <a:t>을 통해 수업을 하시는 선생님들께서도 계시지만 </a:t>
            </a:r>
            <a:r>
              <a:rPr lang="ko-KR" altLang="en-US" sz="9600" dirty="0" smtClean="0"/>
              <a:t>파워포인트에 </a:t>
            </a:r>
            <a:r>
              <a:rPr lang="ko-KR" altLang="en-US" sz="9600" dirty="0"/>
              <a:t>오디오</a:t>
            </a:r>
            <a:r>
              <a:rPr lang="en-US" altLang="ko-KR" sz="9600" dirty="0"/>
              <a:t>, </a:t>
            </a:r>
            <a:r>
              <a:rPr lang="ko-KR" altLang="en-US" sz="9600" dirty="0"/>
              <a:t>비디오 삽입을 통한 수업을 하시는 경우에도 자료 </a:t>
            </a:r>
            <a:r>
              <a:rPr lang="ko-KR" altLang="en-US" sz="9600" dirty="0" smtClean="0"/>
              <a:t>활용에 </a:t>
            </a:r>
            <a:r>
              <a:rPr lang="ko-KR" altLang="en-US" sz="9600" dirty="0"/>
              <a:t>도움이 되었으면 합니다</a:t>
            </a:r>
            <a:r>
              <a:rPr lang="en-US" altLang="ko-KR" sz="9600" dirty="0"/>
              <a:t>.  </a:t>
            </a:r>
            <a:endParaRPr lang="en-US" sz="96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="" xmlns:a16="http://schemas.microsoft.com/office/drawing/2014/main" id="{2A6DB271-6E95-4C8D-BCEA-EC32FBDFB050}"/>
              </a:ext>
            </a:extLst>
          </p:cNvPr>
          <p:cNvSpPr/>
          <p:nvPr/>
        </p:nvSpPr>
        <p:spPr>
          <a:xfrm>
            <a:off x="838200" y="3579902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="" xmlns:a16="http://schemas.microsoft.com/office/drawing/2014/main" id="{CE3B5664-63F3-4E2F-82C9-688486DB6B6C}"/>
              </a:ext>
            </a:extLst>
          </p:cNvPr>
          <p:cNvSpPr/>
          <p:nvPr/>
        </p:nvSpPr>
        <p:spPr>
          <a:xfrm>
            <a:off x="851647" y="1243099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C54D28B-E852-482D-950B-D606DEF385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7" r="6541"/>
          <a:stretch/>
        </p:blipFill>
        <p:spPr>
          <a:xfrm>
            <a:off x="0" y="-1"/>
            <a:ext cx="7189076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71225155-2331-44A4-87A4-D6163B082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942" y="2467155"/>
            <a:ext cx="5352058" cy="371578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A6D5B8EC-0DF5-41D9-AA69-7FC0157BE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824" y="548640"/>
            <a:ext cx="4860175" cy="1367261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FC2E29C3-CDC0-4D05-BFC4-1232FD7AC9C5}"/>
              </a:ext>
            </a:extLst>
          </p:cNvPr>
          <p:cNvSpPr/>
          <p:nvPr/>
        </p:nvSpPr>
        <p:spPr>
          <a:xfrm>
            <a:off x="10448140" y="3277929"/>
            <a:ext cx="260587" cy="286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F44DFB77-2BFB-4F2C-85AB-8E664CA4FFE7}"/>
              </a:ext>
            </a:extLst>
          </p:cNvPr>
          <p:cNvSpPr/>
          <p:nvPr/>
        </p:nvSpPr>
        <p:spPr>
          <a:xfrm>
            <a:off x="9947875" y="4699919"/>
            <a:ext cx="189518" cy="2013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곱하기 기호 7">
            <a:extLst>
              <a:ext uri="{FF2B5EF4-FFF2-40B4-BE49-F238E27FC236}">
                <a16:creationId xmlns="" xmlns:a16="http://schemas.microsoft.com/office/drawing/2014/main" id="{E90368AF-0E76-41A1-BC72-6F79953B92E2}"/>
              </a:ext>
            </a:extLst>
          </p:cNvPr>
          <p:cNvSpPr/>
          <p:nvPr/>
        </p:nvSpPr>
        <p:spPr>
          <a:xfrm>
            <a:off x="9916510" y="5060731"/>
            <a:ext cx="252249" cy="44715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곱하기 기호 8">
            <a:extLst>
              <a:ext uri="{FF2B5EF4-FFF2-40B4-BE49-F238E27FC236}">
                <a16:creationId xmlns="" xmlns:a16="http://schemas.microsoft.com/office/drawing/2014/main" id="{E53CCB0B-4A10-4EBB-8EF4-5F745EDB8E8A}"/>
              </a:ext>
            </a:extLst>
          </p:cNvPr>
          <p:cNvSpPr/>
          <p:nvPr/>
        </p:nvSpPr>
        <p:spPr>
          <a:xfrm>
            <a:off x="9916510" y="5628289"/>
            <a:ext cx="252249" cy="44715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509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1B98078-F4CA-46AC-BFF1-B4A59234E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5265"/>
            <a:ext cx="12192000" cy="505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2C57B2E-FB94-4547-B879-3F0F10C88F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r="32923" b="91934"/>
          <a:stretch/>
        </p:blipFill>
        <p:spPr>
          <a:xfrm>
            <a:off x="1" y="0"/>
            <a:ext cx="5054249" cy="498763"/>
          </a:xfrm>
          <a:prstGeom prst="rect">
            <a:avLst/>
          </a:prstGeom>
        </p:spPr>
      </p:pic>
      <p:pic>
        <p:nvPicPr>
          <p:cNvPr id="3" name="온라인 미디어 2" title="￬ﾃﾉ￬ﾢﾅ￬ﾝﾴ￫ﾡﾜ ￫ﾔﾱ￬ﾧﾀ ￬ﾠﾑ￫ﾊﾔ￫ﾰﾩ￫ﾲﾕ(￬ﾢﾅ￬ﾝﾴ￬ﾠﾑ￪ﾸﾰ) ,Ttagji(Korean traditional toys)origami">
            <a:hlinkClick r:id="" action="ppaction://media"/>
            <a:extLst>
              <a:ext uri="{FF2B5EF4-FFF2-40B4-BE49-F238E27FC236}">
                <a16:creationId xmlns="" xmlns:a16="http://schemas.microsoft.com/office/drawing/2014/main" id="{81F0D20B-692E-4C30-89D1-40F67F47A78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096000" y="2235261"/>
            <a:ext cx="6096000" cy="394768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63376586-C3BB-4529-86B5-E2AEDF4677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302"/>
          <a:stretch/>
        </p:blipFill>
        <p:spPr>
          <a:xfrm>
            <a:off x="0" y="4392126"/>
            <a:ext cx="5619403" cy="179081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657E2623-E3C9-4702-BCBA-F36073442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0841" y="628591"/>
            <a:ext cx="3367889" cy="86913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D65CA7B8-B8CA-4D90-93B9-72FCF43855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9367" y="1467857"/>
            <a:ext cx="3874883" cy="29242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8235D5E0-A26A-4138-A2E9-2C749AA6B4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3616" y="24076"/>
            <a:ext cx="5535167" cy="221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4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CC0058CA-EF3F-41A2-B652-01F30DC19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96000" cy="621310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3200BB34-E87D-46D1-B5DE-1243E4E76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495"/>
            <a:ext cx="1080654" cy="105089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F4E70200-2753-47F9-B621-67B477B8D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3429000"/>
            <a:ext cx="6096001" cy="2753943"/>
          </a:xfrm>
          <a:prstGeom prst="rect">
            <a:avLst/>
          </a:prstGeom>
        </p:spPr>
      </p:pic>
      <p:pic>
        <p:nvPicPr>
          <p:cNvPr id="6" name="온라인 미디어 5" title="[￬ﾃﾝ￪ﾰﾁ￬ﾝﾄ ￭ﾂﾤ￬ﾚﾰ￫ﾊﾔ ￫ﾆﾀ￬ﾝﾴ] ￫ﾑﾘ￬ﾝﾴ ￭ﾕﾨ￪ﾻﾘ￭ﾕﾘ￫ﾊﾔ ￬ﾋﾤ￫ﾜﾨ￪ﾸﾰ ￫ﾆﾀ￬ﾝﾴ">
            <a:hlinkClick r:id="" action="ppaction://media"/>
            <a:extLst>
              <a:ext uri="{FF2B5EF4-FFF2-40B4-BE49-F238E27FC236}">
                <a16:creationId xmlns="" xmlns:a16="http://schemas.microsoft.com/office/drawing/2014/main" id="{714CC12C-4DEB-4850-BE54-31B9234D44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096000" y="1662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C8D49E6-A5A2-471C-AA56-B6C72C5ED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129" y="0"/>
            <a:ext cx="6917871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09A85BE-593A-48F7-8351-E60878BA2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5274129" cy="2155372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5A6D41DB-CE61-4BC8-97D5-BF76342478DE}"/>
              </a:ext>
            </a:extLst>
          </p:cNvPr>
          <p:cNvCxnSpPr/>
          <p:nvPr/>
        </p:nvCxnSpPr>
        <p:spPr>
          <a:xfrm>
            <a:off x="7389159" y="1021976"/>
            <a:ext cx="2511586" cy="23666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C61D4F83-88E4-4124-BB9A-18AF880CEEDC}"/>
              </a:ext>
            </a:extLst>
          </p:cNvPr>
          <p:cNvCxnSpPr/>
          <p:nvPr/>
        </p:nvCxnSpPr>
        <p:spPr>
          <a:xfrm flipV="1">
            <a:off x="7389159" y="1326582"/>
            <a:ext cx="2440641" cy="828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155AE9DD-508A-4271-A5D6-75AB4463A475}"/>
              </a:ext>
            </a:extLst>
          </p:cNvPr>
          <p:cNvCxnSpPr/>
          <p:nvPr/>
        </p:nvCxnSpPr>
        <p:spPr>
          <a:xfrm flipV="1">
            <a:off x="7389159" y="1326582"/>
            <a:ext cx="2440641" cy="20082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1CBBF3DE-5507-4555-AC89-7E6E69E86310}"/>
              </a:ext>
            </a:extLst>
          </p:cNvPr>
          <p:cNvCxnSpPr/>
          <p:nvPr/>
        </p:nvCxnSpPr>
        <p:spPr>
          <a:xfrm>
            <a:off x="7389159" y="4605618"/>
            <a:ext cx="2440641" cy="8484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="" xmlns:a16="http://schemas.microsoft.com/office/drawing/2014/main" id="{3E8E0FAB-6BB4-40EF-A946-1E5E0DD5387F}"/>
              </a:ext>
            </a:extLst>
          </p:cNvPr>
          <p:cNvCxnSpPr/>
          <p:nvPr/>
        </p:nvCxnSpPr>
        <p:spPr>
          <a:xfrm flipV="1">
            <a:off x="7389159" y="5507886"/>
            <a:ext cx="2440641" cy="2609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2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491D974-4F4F-4491-99FF-550E0969E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6449786" cy="618294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69017AC-F33B-43FB-BDC0-C0ADE84D2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786" y="538843"/>
            <a:ext cx="5742215" cy="5644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3BBEDB-6C56-4528-9D0F-02F0C881184D}"/>
              </a:ext>
            </a:extLst>
          </p:cNvPr>
          <p:cNvSpPr txBox="1"/>
          <p:nvPr/>
        </p:nvSpPr>
        <p:spPr>
          <a:xfrm>
            <a:off x="3484177" y="2916621"/>
            <a:ext cx="211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피아노를 치지요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8A0603A-E4EB-4CCD-824E-49A3D0EBAB91}"/>
              </a:ext>
            </a:extLst>
          </p:cNvPr>
          <p:cNvSpPr txBox="1"/>
          <p:nvPr/>
        </p:nvSpPr>
        <p:spPr>
          <a:xfrm>
            <a:off x="3499951" y="4792489"/>
            <a:ext cx="211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플루트를 불지요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3F9327-7BAF-476B-9CE4-3B0D11D3CB6F}"/>
              </a:ext>
            </a:extLst>
          </p:cNvPr>
          <p:cNvSpPr txBox="1"/>
          <p:nvPr/>
        </p:nvSpPr>
        <p:spPr>
          <a:xfrm>
            <a:off x="9853449" y="882870"/>
            <a:ext cx="2370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기타를 치지요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2585BA-E264-4C49-8949-C456BAB66B65}"/>
              </a:ext>
            </a:extLst>
          </p:cNvPr>
          <p:cNvSpPr txBox="1"/>
          <p:nvPr/>
        </p:nvSpPr>
        <p:spPr>
          <a:xfrm>
            <a:off x="9758857" y="2837795"/>
            <a:ext cx="219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비가 오지요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2F5FD9F-AAF2-44FF-85B3-74DC55A0E7A8}"/>
              </a:ext>
            </a:extLst>
          </p:cNvPr>
          <p:cNvSpPr txBox="1"/>
          <p:nvPr/>
        </p:nvSpPr>
        <p:spPr>
          <a:xfrm>
            <a:off x="9932279" y="4792488"/>
            <a:ext cx="219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집에 갔지요</a:t>
            </a:r>
          </a:p>
        </p:txBody>
      </p:sp>
    </p:spTree>
    <p:extLst>
      <p:ext uri="{BB962C8B-B14F-4D97-AF65-F5344CB8AC3E}">
        <p14:creationId xmlns:p14="http://schemas.microsoft.com/office/powerpoint/2010/main" val="334140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69C7798-7B03-4E32-BA65-711F5A6A0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045" y="1"/>
            <a:ext cx="9907909" cy="6182942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40440011-B505-46A2-8379-CFF51792A0C9}"/>
              </a:ext>
            </a:extLst>
          </p:cNvPr>
          <p:cNvCxnSpPr/>
          <p:nvPr/>
        </p:nvCxnSpPr>
        <p:spPr>
          <a:xfrm>
            <a:off x="4309782" y="2191871"/>
            <a:ext cx="3525680" cy="14959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027F3E92-7958-48F4-B035-07A0FC740326}"/>
              </a:ext>
            </a:extLst>
          </p:cNvPr>
          <p:cNvCxnSpPr/>
          <p:nvPr/>
        </p:nvCxnSpPr>
        <p:spPr>
          <a:xfrm flipV="1">
            <a:off x="4309782" y="2948152"/>
            <a:ext cx="3525680" cy="34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27F5FD47-AEA4-484C-8C00-23C149D5A55A}"/>
              </a:ext>
            </a:extLst>
          </p:cNvPr>
          <p:cNvCxnSpPr/>
          <p:nvPr/>
        </p:nvCxnSpPr>
        <p:spPr>
          <a:xfrm flipV="1">
            <a:off x="4309782" y="2144111"/>
            <a:ext cx="3525680" cy="16080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071674-BBDC-48D0-A8FC-9A70DBC2986C}"/>
              </a:ext>
            </a:extLst>
          </p:cNvPr>
          <p:cNvSpPr txBox="1"/>
          <p:nvPr/>
        </p:nvSpPr>
        <p:spPr>
          <a:xfrm>
            <a:off x="6999890" y="4425247"/>
            <a:ext cx="3673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한국어 책을 읽을 수 있어요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79E4B21-412C-4DFA-8631-F7424880A0DB}"/>
              </a:ext>
            </a:extLst>
          </p:cNvPr>
          <p:cNvSpPr txBox="1"/>
          <p:nvPr/>
        </p:nvSpPr>
        <p:spPr>
          <a:xfrm>
            <a:off x="7062954" y="5047055"/>
            <a:ext cx="3673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스키를 탈 수 있어요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96066D2-80B4-48C0-8906-3E63461E8E0F}"/>
              </a:ext>
            </a:extLst>
          </p:cNvPr>
          <p:cNvSpPr txBox="1"/>
          <p:nvPr/>
        </p:nvSpPr>
        <p:spPr>
          <a:xfrm>
            <a:off x="7062954" y="5623656"/>
            <a:ext cx="3610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플루트를 불 수 있어요</a:t>
            </a:r>
          </a:p>
        </p:txBody>
      </p:sp>
    </p:spTree>
    <p:extLst>
      <p:ext uri="{BB962C8B-B14F-4D97-AF65-F5344CB8AC3E}">
        <p14:creationId xmlns:p14="http://schemas.microsoft.com/office/powerpoint/2010/main" val="367144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34308458-5A02-494D-99EA-EE73A8A54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214" y="1"/>
            <a:ext cx="9086355" cy="6182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8297283-258A-4B1A-BDD0-C79BEB4717AE}"/>
              </a:ext>
            </a:extLst>
          </p:cNvPr>
          <p:cNvSpPr txBox="1"/>
          <p:nvPr/>
        </p:nvSpPr>
        <p:spPr>
          <a:xfrm>
            <a:off x="8276897" y="3087496"/>
            <a:ext cx="193915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900" dirty="0">
                <a:solidFill>
                  <a:srgbClr val="FF0000"/>
                </a:solidFill>
              </a:rPr>
              <a:t> </a:t>
            </a:r>
            <a:r>
              <a:rPr lang="ko-KR" altLang="en-US" sz="1900" dirty="0">
                <a:solidFill>
                  <a:srgbClr val="FF0000"/>
                </a:solidFill>
              </a:rPr>
              <a:t>할 수 있어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EA6D23F-B621-4327-A7D5-3E5BFE02D626}"/>
              </a:ext>
            </a:extLst>
          </p:cNvPr>
          <p:cNvSpPr txBox="1"/>
          <p:nvPr/>
        </p:nvSpPr>
        <p:spPr>
          <a:xfrm>
            <a:off x="6499567" y="4355460"/>
            <a:ext cx="222294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00" dirty="0">
                <a:solidFill>
                  <a:srgbClr val="FF0000"/>
                </a:solidFill>
              </a:rPr>
              <a:t>수영을 할 수 없어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0F3D5B-A06C-4F4E-916D-09D3B36E41C8}"/>
              </a:ext>
            </a:extLst>
          </p:cNvPr>
          <p:cNvSpPr txBox="1"/>
          <p:nvPr/>
        </p:nvSpPr>
        <p:spPr>
          <a:xfrm>
            <a:off x="6675766" y="5648233"/>
            <a:ext cx="2569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자전거를 탈 수 없어</a:t>
            </a:r>
          </a:p>
        </p:txBody>
      </p:sp>
    </p:spTree>
    <p:extLst>
      <p:ext uri="{BB962C8B-B14F-4D97-AF65-F5344CB8AC3E}">
        <p14:creationId xmlns:p14="http://schemas.microsoft.com/office/powerpoint/2010/main" val="386052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C32692F-0A13-4B0A-B61C-31923BEBE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86500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A34AD594-C7AF-47C7-A678-6E6D74B3A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-1"/>
            <a:ext cx="5905500" cy="318407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860C255F-A0D4-4F4D-BEDE-DE9D693CD3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184070"/>
            <a:ext cx="5905500" cy="29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7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</a:t>
            </a:r>
            <a:r>
              <a:rPr lang="en-US" altLang="ko-KR" sz="2300" kern="0" dirty="0" smtClean="0">
                <a:latin typeface="+mn-ea"/>
                <a:ea typeface="+mn-ea"/>
              </a:rPr>
              <a:t>. </a:t>
            </a:r>
            <a:r>
              <a:rPr lang="en-US" altLang="ko-KR" sz="2300" kern="0" dirty="0">
                <a:latin typeface="+mn-ea"/>
                <a:ea typeface="+mn-ea"/>
              </a:rPr>
              <a:t>28-31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7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400" dirty="0">
                <a:hlinkClick r:id="rId3"/>
              </a:rPr>
              <a:t>https://quizlet.com/_8ccrzk?x=1jqt&amp;i=2tig8t</a:t>
            </a:r>
            <a:endParaRPr lang="en-US" altLang="ko-KR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(7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하룻강아지 범 무서울 줄 모른다</a:t>
            </a:r>
            <a:r>
              <a:rPr lang="en-US" altLang="ko-KR" sz="2300" kern="0" dirty="0"/>
              <a:t>.”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/>
              <a:t>P</a:t>
            </a:r>
            <a:r>
              <a:rPr lang="en-US" altLang="ko-KR" sz="2300" kern="0" dirty="0" smtClean="0"/>
              <a:t>. </a:t>
            </a:r>
            <a:r>
              <a:rPr lang="en-US" altLang="ko-KR" sz="2300" kern="0" dirty="0"/>
              <a:t>65 </a:t>
            </a:r>
            <a:r>
              <a:rPr lang="ko-KR" altLang="en-US" sz="2300" kern="0" dirty="0"/>
              <a:t>문제 </a:t>
            </a:r>
            <a:r>
              <a:rPr lang="en-US" altLang="ko-KR" sz="2300" kern="0" dirty="0"/>
              <a:t>2. </a:t>
            </a:r>
            <a:r>
              <a:rPr lang="ko-KR" altLang="en-US" sz="2300" kern="0" dirty="0"/>
              <a:t>무슨 운동을 할 수 있고</a:t>
            </a:r>
            <a:r>
              <a:rPr lang="en-US" altLang="ko-KR" sz="2300" kern="0" dirty="0"/>
              <a:t>, </a:t>
            </a:r>
            <a:r>
              <a:rPr lang="ko-KR" altLang="en-US" sz="2300" kern="0" dirty="0"/>
              <a:t>무슨 운동을 배우고 </a:t>
            </a:r>
            <a:r>
              <a:rPr lang="ko-KR" altLang="en-US" sz="2300" kern="0" dirty="0" err="1"/>
              <a:t>싶은지</a:t>
            </a:r>
            <a:r>
              <a:rPr lang="ko-KR" altLang="en-US" sz="2300" kern="0" dirty="0"/>
              <a:t> 쓴 다음 </a:t>
            </a:r>
            <a:r>
              <a:rPr lang="en-US" altLang="ko-KR" sz="2300" kern="0" dirty="0">
                <a:hlinkClick r:id="rId4"/>
              </a:rPr>
              <a:t>https://www.lingt.com/</a:t>
            </a:r>
            <a:r>
              <a:rPr lang="en-US" altLang="ko-KR" sz="2300" kern="0" dirty="0"/>
              <a:t> </a:t>
            </a:r>
            <a:r>
              <a:rPr lang="en-US" altLang="ko-KR" sz="2300" kern="0" dirty="0" smtClean="0"/>
              <a:t> </a:t>
            </a:r>
            <a:r>
              <a:rPr lang="ko-KR" altLang="en-US" sz="2300" kern="0" dirty="0" smtClean="0"/>
              <a:t>들어가서 </a:t>
            </a:r>
            <a:r>
              <a:rPr lang="ko-KR" altLang="en-US" sz="2300" kern="0" dirty="0"/>
              <a:t>본인의 목소리로 읽고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6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6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  <a:r>
              <a:rPr lang="en-US" altLang="ko-KR" dirty="0">
                <a:hlinkClick r:id="rId3"/>
              </a:rPr>
              <a:t>https://quizlet.com/_8ccrql?x=1jqt&amp;i=2tig8t</a:t>
            </a: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BD9F247-0AA4-499B-9F10-4C8303965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47311" cy="986828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="" xmlns:a16="http://schemas.microsoft.com/office/drawing/2014/main" id="{833B583B-D426-4BB6-A464-4AB4D9B1613D}"/>
              </a:ext>
            </a:extLst>
          </p:cNvPr>
          <p:cNvGrpSpPr/>
          <p:nvPr/>
        </p:nvGrpSpPr>
        <p:grpSpPr>
          <a:xfrm>
            <a:off x="-1" y="493414"/>
            <a:ext cx="12192001" cy="6364586"/>
            <a:chOff x="-1" y="493414"/>
            <a:chExt cx="12192001" cy="6364586"/>
          </a:xfrm>
        </p:grpSpPr>
        <p:sp>
          <p:nvSpPr>
            <p:cNvPr id="5" name="Google Shape;182;p29"/>
            <p:cNvSpPr txBox="1"/>
            <p:nvPr/>
          </p:nvSpPr>
          <p:spPr>
            <a:xfrm>
              <a:off x="0" y="6182943"/>
              <a:ext cx="12192000" cy="675057"/>
            </a:xfrm>
            <a:prstGeom prst="rect">
              <a:avLst/>
            </a:prstGeom>
            <a:solidFill>
              <a:srgbClr val="1342C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재미한국학교협의회 (NAKS)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The National Association for Korean Schools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3" name="그림 2">
              <a:extLst>
                <a:ext uri="{FF2B5EF4-FFF2-40B4-BE49-F238E27FC236}">
                  <a16:creationId xmlns="" xmlns:a16="http://schemas.microsoft.com/office/drawing/2014/main" id="{084CE79E-91F9-4044-9018-A8DE9E745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47311" y="493414"/>
              <a:ext cx="1557196" cy="443620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="" xmlns:a16="http://schemas.microsoft.com/office/drawing/2014/main" id="{2B49748A-706D-4F4B-86E2-4E58DEF08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1135117"/>
              <a:ext cx="8447259" cy="4998031"/>
            </a:xfrm>
            <a:prstGeom prst="rect">
              <a:avLst/>
            </a:prstGeom>
          </p:spPr>
        </p:pic>
        <p:grpSp>
          <p:nvGrpSpPr>
            <p:cNvPr id="10" name="그룹 9">
              <a:extLst>
                <a:ext uri="{FF2B5EF4-FFF2-40B4-BE49-F238E27FC236}">
                  <a16:creationId xmlns="" xmlns:a16="http://schemas.microsoft.com/office/drawing/2014/main" id="{FFA8F34A-83E7-42C2-8EE6-CE65AA20E3CA}"/>
                </a:ext>
              </a:extLst>
            </p:cNvPr>
            <p:cNvGrpSpPr/>
            <p:nvPr/>
          </p:nvGrpSpPr>
          <p:grpSpPr>
            <a:xfrm>
              <a:off x="3947311" y="4162097"/>
              <a:ext cx="4499947" cy="1971051"/>
              <a:chOff x="3947311" y="4162097"/>
              <a:chExt cx="4499947" cy="1971051"/>
            </a:xfrm>
          </p:grpSpPr>
          <p:sp>
            <p:nvSpPr>
              <p:cNvPr id="8" name="직사각형 7">
                <a:extLst>
                  <a:ext uri="{FF2B5EF4-FFF2-40B4-BE49-F238E27FC236}">
                    <a16:creationId xmlns="" xmlns:a16="http://schemas.microsoft.com/office/drawing/2014/main" id="{1B14EF75-0382-49B2-805C-6EC9A72C271C}"/>
                  </a:ext>
                </a:extLst>
              </p:cNvPr>
              <p:cNvSpPr/>
              <p:nvPr/>
            </p:nvSpPr>
            <p:spPr>
              <a:xfrm>
                <a:off x="3947311" y="5502166"/>
                <a:ext cx="4499947" cy="6309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="" xmlns:a16="http://schemas.microsoft.com/office/drawing/2014/main" id="{DC704C10-392F-461B-9B61-34575B38A840}"/>
                  </a:ext>
                </a:extLst>
              </p:cNvPr>
              <p:cNvSpPr/>
              <p:nvPr/>
            </p:nvSpPr>
            <p:spPr>
              <a:xfrm>
                <a:off x="4682359" y="4162097"/>
                <a:ext cx="3547241" cy="13400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1" name="그림 10">
              <a:extLst>
                <a:ext uri="{FF2B5EF4-FFF2-40B4-BE49-F238E27FC236}">
                  <a16:creationId xmlns="" xmlns:a16="http://schemas.microsoft.com/office/drawing/2014/main" id="{CE049120-C63C-4740-9441-40E74FDD4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0346" y="1655379"/>
              <a:ext cx="5491654" cy="4527564"/>
            </a:xfrm>
            <a:prstGeom prst="rect">
              <a:avLst/>
            </a:prstGeom>
          </p:spPr>
        </p:pic>
        <p:grpSp>
          <p:nvGrpSpPr>
            <p:cNvPr id="14" name="그룹 13">
              <a:extLst>
                <a:ext uri="{FF2B5EF4-FFF2-40B4-BE49-F238E27FC236}">
                  <a16:creationId xmlns="" xmlns:a16="http://schemas.microsoft.com/office/drawing/2014/main" id="{FE195759-535C-4DCD-AA96-E14BA1B867A3}"/>
                </a:ext>
              </a:extLst>
            </p:cNvPr>
            <p:cNvGrpSpPr/>
            <p:nvPr/>
          </p:nvGrpSpPr>
          <p:grpSpPr>
            <a:xfrm>
              <a:off x="6455979" y="1608083"/>
              <a:ext cx="2940269" cy="1434662"/>
              <a:chOff x="6455979" y="1608083"/>
              <a:chExt cx="2940269" cy="1434662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="" xmlns:a16="http://schemas.microsoft.com/office/drawing/2014/main" id="{A5F2797B-6E5E-43E7-887F-110069923D42}"/>
                  </a:ext>
                </a:extLst>
              </p:cNvPr>
              <p:cNvSpPr/>
              <p:nvPr/>
            </p:nvSpPr>
            <p:spPr>
              <a:xfrm>
                <a:off x="6455979" y="1608083"/>
                <a:ext cx="2940269" cy="3153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E7FAB762-F12F-4359-A47C-4BB8AD7B7B97}"/>
                  </a:ext>
                </a:extLst>
              </p:cNvPr>
              <p:cNvSpPr/>
              <p:nvPr/>
            </p:nvSpPr>
            <p:spPr>
              <a:xfrm>
                <a:off x="6700346" y="1923393"/>
                <a:ext cx="1746912" cy="11193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40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B9EEC33-6AD6-42BA-9FA6-DA4E3A53A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353503" cy="618294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03294C50-C15A-4DD1-BB71-7BBFFFC838C1}"/>
              </a:ext>
            </a:extLst>
          </p:cNvPr>
          <p:cNvSpPr/>
          <p:nvPr/>
        </p:nvSpPr>
        <p:spPr>
          <a:xfrm>
            <a:off x="4572000" y="0"/>
            <a:ext cx="2002221" cy="819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4604CC0-8AA2-4227-A45E-57189AB64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683" y="0"/>
            <a:ext cx="3440317" cy="31596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3FC59701-B63F-45EA-AE81-4F92B81736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3502" y="2987070"/>
            <a:ext cx="5838498" cy="319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616307AD-3262-4C4C-B8F4-D88F70DB127D}"/>
              </a:ext>
            </a:extLst>
          </p:cNvPr>
          <p:cNvGrpSpPr/>
          <p:nvPr/>
        </p:nvGrpSpPr>
        <p:grpSpPr>
          <a:xfrm>
            <a:off x="0" y="0"/>
            <a:ext cx="12192000" cy="6182944"/>
            <a:chOff x="0" y="0"/>
            <a:chExt cx="12192000" cy="6182944"/>
          </a:xfrm>
        </p:grpSpPr>
        <p:pic>
          <p:nvPicPr>
            <p:cNvPr id="2" name="그림 1">
              <a:extLst>
                <a:ext uri="{FF2B5EF4-FFF2-40B4-BE49-F238E27FC236}">
                  <a16:creationId xmlns="" xmlns:a16="http://schemas.microsoft.com/office/drawing/2014/main" id="{0A6EE295-658E-4FEA-96E0-9E8322E2F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173310" cy="6182943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="" xmlns:a16="http://schemas.microsoft.com/office/drawing/2014/main" id="{91897047-545D-4672-9176-736CE607A73E}"/>
                </a:ext>
              </a:extLst>
            </p:cNvPr>
            <p:cNvSpPr/>
            <p:nvPr/>
          </p:nvSpPr>
          <p:spPr>
            <a:xfrm>
              <a:off x="4067503" y="4729656"/>
              <a:ext cx="2632842" cy="1453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="" xmlns:a16="http://schemas.microsoft.com/office/drawing/2014/main" id="{1260A996-2214-4015-A3A9-8D30CEE37DE6}"/>
                </a:ext>
              </a:extLst>
            </p:cNvPr>
            <p:cNvSpPr/>
            <p:nvPr/>
          </p:nvSpPr>
          <p:spPr>
            <a:xfrm>
              <a:off x="5186855" y="1466193"/>
              <a:ext cx="2554014" cy="34526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="" xmlns:a16="http://schemas.microsoft.com/office/drawing/2014/main" id="{DF94D320-3AF0-4AF0-BE24-67197C9F99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340"/>
            <a:stretch/>
          </p:blipFill>
          <p:spPr>
            <a:xfrm>
              <a:off x="7023381" y="0"/>
              <a:ext cx="2278274" cy="1937305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="" xmlns:a16="http://schemas.microsoft.com/office/drawing/2014/main" id="{142C873F-29FA-4349-A2D4-0945AC9B7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91596" y="1016963"/>
              <a:ext cx="2100404" cy="1874067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BBADD308-A59B-4D36-93B2-89AE24236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72581" y="3285397"/>
              <a:ext cx="6219419" cy="2888517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="" xmlns:a16="http://schemas.microsoft.com/office/drawing/2014/main" id="{539970E9-0082-46AA-BC65-A8538EC9EB7C}"/>
                </a:ext>
              </a:extLst>
            </p:cNvPr>
            <p:cNvSpPr/>
            <p:nvPr/>
          </p:nvSpPr>
          <p:spPr>
            <a:xfrm>
              <a:off x="5383924" y="2648607"/>
              <a:ext cx="3694464" cy="1937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="" xmlns:a16="http://schemas.microsoft.com/office/drawing/2014/main" id="{C75C9033-6A16-44E7-90B6-972FE8D73727}"/>
                </a:ext>
              </a:extLst>
            </p:cNvPr>
            <p:cNvSpPr/>
            <p:nvPr/>
          </p:nvSpPr>
          <p:spPr>
            <a:xfrm>
              <a:off x="8765628" y="3074276"/>
              <a:ext cx="662151" cy="5360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44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135285A-50FC-4D0F-84DB-0083B75BE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8697" cy="66090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9E80BE8-92DE-48B9-B2F5-E03BDA9F47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8" r="32732"/>
          <a:stretch/>
        </p:blipFill>
        <p:spPr>
          <a:xfrm>
            <a:off x="0" y="660903"/>
            <a:ext cx="5817476" cy="557057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DD8DDEB1-6309-406C-B848-EA4E522BA2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698"/>
          <a:stretch/>
        </p:blipFill>
        <p:spPr>
          <a:xfrm>
            <a:off x="5982779" y="660903"/>
            <a:ext cx="6209221" cy="550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="" xmlns:a16="http://schemas.microsoft.com/office/drawing/2014/main" id="{19B6E719-3DFE-439B-9118-EC9AD6566A04}"/>
              </a:ext>
            </a:extLst>
          </p:cNvPr>
          <p:cNvGrpSpPr/>
          <p:nvPr/>
        </p:nvGrpSpPr>
        <p:grpSpPr>
          <a:xfrm>
            <a:off x="176049" y="-94129"/>
            <a:ext cx="11713803" cy="6174351"/>
            <a:chOff x="176049" y="0"/>
            <a:chExt cx="11713803" cy="6174351"/>
          </a:xfrm>
        </p:grpSpPr>
        <p:pic>
          <p:nvPicPr>
            <p:cNvPr id="3" name="그림 2">
              <a:extLst>
                <a:ext uri="{FF2B5EF4-FFF2-40B4-BE49-F238E27FC236}">
                  <a16:creationId xmlns="" xmlns:a16="http://schemas.microsoft.com/office/drawing/2014/main" id="{71EC8739-9555-46AE-A259-B6B37F506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2721" y="0"/>
              <a:ext cx="7206558" cy="497941"/>
            </a:xfrm>
            <a:prstGeom prst="rect">
              <a:avLst/>
            </a:prstGeom>
          </p:spPr>
        </p:pic>
        <p:sp>
          <p:nvSpPr>
            <p:cNvPr id="6" name="타원 5">
              <a:extLst>
                <a:ext uri="{FF2B5EF4-FFF2-40B4-BE49-F238E27FC236}">
                  <a16:creationId xmlns="" xmlns:a16="http://schemas.microsoft.com/office/drawing/2014/main" id="{9DA4EC3C-33DB-4E76-9A97-830A7A618303}"/>
                </a:ext>
              </a:extLst>
            </p:cNvPr>
            <p:cNvSpPr/>
            <p:nvPr/>
          </p:nvSpPr>
          <p:spPr>
            <a:xfrm>
              <a:off x="4740178" y="3698106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="" xmlns:a16="http://schemas.microsoft.com/office/drawing/2014/main" id="{C6E604E2-EC18-47C8-B09A-156167DFE813}"/>
                </a:ext>
              </a:extLst>
            </p:cNvPr>
            <p:cNvSpPr/>
            <p:nvPr/>
          </p:nvSpPr>
          <p:spPr>
            <a:xfrm>
              <a:off x="4740178" y="713937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="" xmlns:a16="http://schemas.microsoft.com/office/drawing/2014/main" id="{AD0C1E4B-683B-4521-9127-A4A3386EF27A}"/>
                </a:ext>
              </a:extLst>
            </p:cNvPr>
            <p:cNvSpPr/>
            <p:nvPr/>
          </p:nvSpPr>
          <p:spPr>
            <a:xfrm>
              <a:off x="9279089" y="716899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="" xmlns:a16="http://schemas.microsoft.com/office/drawing/2014/main" id="{4922CCB4-D157-4A37-9916-3F1703F87C48}"/>
                </a:ext>
              </a:extLst>
            </p:cNvPr>
            <p:cNvSpPr/>
            <p:nvPr/>
          </p:nvSpPr>
          <p:spPr>
            <a:xfrm>
              <a:off x="9304307" y="3707048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="" xmlns:a16="http://schemas.microsoft.com/office/drawing/2014/main" id="{4B032722-D704-4012-8553-B4F86AD17957}"/>
                </a:ext>
              </a:extLst>
            </p:cNvPr>
            <p:cNvSpPr/>
            <p:nvPr/>
          </p:nvSpPr>
          <p:spPr>
            <a:xfrm>
              <a:off x="201267" y="695101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="" xmlns:a16="http://schemas.microsoft.com/office/drawing/2014/main" id="{2E246F0E-F799-401C-B399-84DF90571C77}"/>
                </a:ext>
              </a:extLst>
            </p:cNvPr>
            <p:cNvSpPr/>
            <p:nvPr/>
          </p:nvSpPr>
          <p:spPr>
            <a:xfrm>
              <a:off x="176049" y="3696045"/>
              <a:ext cx="2585545" cy="24673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화살표: 오른쪽 14">
              <a:extLst>
                <a:ext uri="{FF2B5EF4-FFF2-40B4-BE49-F238E27FC236}">
                  <a16:creationId xmlns="" xmlns:a16="http://schemas.microsoft.com/office/drawing/2014/main" id="{E7AA35B5-7761-4EDB-A0E6-1794BF047F26}"/>
                </a:ext>
              </a:extLst>
            </p:cNvPr>
            <p:cNvSpPr/>
            <p:nvPr/>
          </p:nvSpPr>
          <p:spPr>
            <a:xfrm rot="10800000">
              <a:off x="3301046" y="4779828"/>
              <a:ext cx="895991" cy="534674"/>
            </a:xfrm>
            <a:prstGeom prst="rightArrow">
              <a:avLst>
                <a:gd name="adj1" fmla="val 48703"/>
                <a:gd name="adj2" fmla="val 50000"/>
              </a:avLst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화살표: 오른쪽 16">
              <a:extLst>
                <a:ext uri="{FF2B5EF4-FFF2-40B4-BE49-F238E27FC236}">
                  <a16:creationId xmlns="" xmlns:a16="http://schemas.microsoft.com/office/drawing/2014/main" id="{BE44F14B-5E88-4FA1-A538-1E8424B819F8}"/>
                </a:ext>
              </a:extLst>
            </p:cNvPr>
            <p:cNvSpPr/>
            <p:nvPr/>
          </p:nvSpPr>
          <p:spPr>
            <a:xfrm rot="5400000">
              <a:off x="10305101" y="3205884"/>
              <a:ext cx="583956" cy="534674"/>
            </a:xfrm>
            <a:prstGeom prst="rightArrow">
              <a:avLst>
                <a:gd name="adj1" fmla="val 48703"/>
                <a:gd name="adj2" fmla="val 50000"/>
              </a:avLst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화살표: 오른쪽 18">
              <a:extLst>
                <a:ext uri="{FF2B5EF4-FFF2-40B4-BE49-F238E27FC236}">
                  <a16:creationId xmlns="" xmlns:a16="http://schemas.microsoft.com/office/drawing/2014/main" id="{345E59C2-9A2B-4041-8F23-CC4107C909F7}"/>
                </a:ext>
              </a:extLst>
            </p:cNvPr>
            <p:cNvSpPr/>
            <p:nvPr/>
          </p:nvSpPr>
          <p:spPr>
            <a:xfrm rot="10800000">
              <a:off x="8051274" y="4500953"/>
              <a:ext cx="895991" cy="534674"/>
            </a:xfrm>
            <a:prstGeom prst="rightArrow">
              <a:avLst>
                <a:gd name="adj1" fmla="val 48703"/>
                <a:gd name="adj2" fmla="val 50000"/>
              </a:avLst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화살표: 오른쪽 19">
              <a:extLst>
                <a:ext uri="{FF2B5EF4-FFF2-40B4-BE49-F238E27FC236}">
                  <a16:creationId xmlns="" xmlns:a16="http://schemas.microsoft.com/office/drawing/2014/main" id="{44069123-1D22-4A38-BAC9-34FF562D798D}"/>
                </a:ext>
              </a:extLst>
            </p:cNvPr>
            <p:cNvSpPr/>
            <p:nvPr/>
          </p:nvSpPr>
          <p:spPr>
            <a:xfrm>
              <a:off x="3357064" y="1555037"/>
              <a:ext cx="895991" cy="534674"/>
            </a:xfrm>
            <a:prstGeom prst="rightArrow">
              <a:avLst>
                <a:gd name="adj1" fmla="val 48703"/>
                <a:gd name="adj2" fmla="val 50000"/>
              </a:avLst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화살표: 오른쪽 20">
              <a:extLst>
                <a:ext uri="{FF2B5EF4-FFF2-40B4-BE49-F238E27FC236}">
                  <a16:creationId xmlns="" xmlns:a16="http://schemas.microsoft.com/office/drawing/2014/main" id="{99BA18B7-7C0B-4935-89E7-A747CECA683B}"/>
                </a:ext>
              </a:extLst>
            </p:cNvPr>
            <p:cNvSpPr/>
            <p:nvPr/>
          </p:nvSpPr>
          <p:spPr>
            <a:xfrm>
              <a:off x="8051275" y="1555037"/>
              <a:ext cx="895991" cy="534674"/>
            </a:xfrm>
            <a:prstGeom prst="rightArrow">
              <a:avLst>
                <a:gd name="adj1" fmla="val 48703"/>
                <a:gd name="adj2" fmla="val 50000"/>
              </a:avLst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B5719F4-BB0C-40DD-B80F-1D729CC2ECC9}"/>
                </a:ext>
              </a:extLst>
            </p:cNvPr>
            <p:cNvSpPr txBox="1"/>
            <p:nvPr/>
          </p:nvSpPr>
          <p:spPr>
            <a:xfrm>
              <a:off x="1163782" y="781400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/>
                <a:t>나비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D496BCB-D92F-4CDC-859A-4EF1773CD5B3}"/>
                </a:ext>
              </a:extLst>
            </p:cNvPr>
            <p:cNvSpPr txBox="1"/>
            <p:nvPr/>
          </p:nvSpPr>
          <p:spPr>
            <a:xfrm>
              <a:off x="5650566" y="733745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/>
                <a:t>   해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4157D6A4-FBE8-4BFA-BC0C-2624ED87BCA7}"/>
                </a:ext>
              </a:extLst>
            </p:cNvPr>
            <p:cNvSpPr txBox="1"/>
            <p:nvPr/>
          </p:nvSpPr>
          <p:spPr>
            <a:xfrm>
              <a:off x="10114940" y="822733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/>
                <a:t>애벌레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9028A074-3B23-4D5F-8C13-14EC19B5871D}"/>
                </a:ext>
              </a:extLst>
            </p:cNvPr>
            <p:cNvSpPr txBox="1"/>
            <p:nvPr/>
          </p:nvSpPr>
          <p:spPr>
            <a:xfrm>
              <a:off x="1116766" y="3773487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/>
                <a:t> 빗물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CD22BF5C-FD4B-4781-A37F-5610323AACED}"/>
                </a:ext>
              </a:extLst>
            </p:cNvPr>
            <p:cNvSpPr txBox="1"/>
            <p:nvPr/>
          </p:nvSpPr>
          <p:spPr>
            <a:xfrm>
              <a:off x="5617482" y="3765199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/>
                <a:t>   흙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96362A9E-73CD-4A42-BA45-EB6D7F53F482}"/>
                </a:ext>
              </a:extLst>
            </p:cNvPr>
            <p:cNvSpPr txBox="1"/>
            <p:nvPr/>
          </p:nvSpPr>
          <p:spPr>
            <a:xfrm>
              <a:off x="10110957" y="3794175"/>
              <a:ext cx="964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/>
                <a:t>  바람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08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9549501-6E28-4814-B8C1-4F3253AEB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8" y="0"/>
            <a:ext cx="6301212" cy="642796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="" xmlns:a16="http://schemas.microsoft.com/office/drawing/2014/main" id="{48113035-3BC2-4BDC-BC0E-89CCE5583FBA}"/>
              </a:ext>
            </a:extLst>
          </p:cNvPr>
          <p:cNvGrpSpPr/>
          <p:nvPr/>
        </p:nvGrpSpPr>
        <p:grpSpPr>
          <a:xfrm>
            <a:off x="0" y="1308537"/>
            <a:ext cx="12192002" cy="3515710"/>
            <a:chOff x="0" y="1308537"/>
            <a:chExt cx="12192002" cy="3515710"/>
          </a:xfrm>
        </p:grpSpPr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B675B544-6928-4E63-B123-F7801179863A}"/>
                </a:ext>
              </a:extLst>
            </p:cNvPr>
            <p:cNvSpPr/>
            <p:nvPr/>
          </p:nvSpPr>
          <p:spPr>
            <a:xfrm>
              <a:off x="0" y="1308537"/>
              <a:ext cx="3941382" cy="351571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="" xmlns:a16="http://schemas.microsoft.com/office/drawing/2014/main" id="{153245DC-C8F7-4220-8CD3-4EB1DD7C69FE}"/>
                </a:ext>
              </a:extLst>
            </p:cNvPr>
            <p:cNvSpPr/>
            <p:nvPr/>
          </p:nvSpPr>
          <p:spPr>
            <a:xfrm>
              <a:off x="4136814" y="1308537"/>
              <a:ext cx="3941382" cy="351571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="" xmlns:a16="http://schemas.microsoft.com/office/drawing/2014/main" id="{DF48A30D-4148-4F9D-8273-62FD4ABFBC1E}"/>
                </a:ext>
              </a:extLst>
            </p:cNvPr>
            <p:cNvSpPr/>
            <p:nvPr/>
          </p:nvSpPr>
          <p:spPr>
            <a:xfrm>
              <a:off x="8250620" y="1308537"/>
              <a:ext cx="3941382" cy="351571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화살표: 오른쪽 9">
              <a:extLst>
                <a:ext uri="{FF2B5EF4-FFF2-40B4-BE49-F238E27FC236}">
                  <a16:creationId xmlns="" xmlns:a16="http://schemas.microsoft.com/office/drawing/2014/main" id="{3899EFF5-DD07-4D7B-BEB8-B4A5CAF6A10D}"/>
                </a:ext>
              </a:extLst>
            </p:cNvPr>
            <p:cNvSpPr/>
            <p:nvPr/>
          </p:nvSpPr>
          <p:spPr>
            <a:xfrm>
              <a:off x="3641682" y="3817734"/>
              <a:ext cx="792643" cy="606254"/>
            </a:xfrm>
            <a:prstGeom prst="rightArrow">
              <a:avLst/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화살표: 오른쪽 11">
              <a:extLst>
                <a:ext uri="{FF2B5EF4-FFF2-40B4-BE49-F238E27FC236}">
                  <a16:creationId xmlns="" xmlns:a16="http://schemas.microsoft.com/office/drawing/2014/main" id="{435C2C87-C160-4264-9287-31098FBE9C29}"/>
                </a:ext>
              </a:extLst>
            </p:cNvPr>
            <p:cNvSpPr/>
            <p:nvPr/>
          </p:nvSpPr>
          <p:spPr>
            <a:xfrm>
              <a:off x="7757677" y="3817734"/>
              <a:ext cx="792643" cy="606254"/>
            </a:xfrm>
            <a:prstGeom prst="rightArrow">
              <a:avLst/>
            </a:prstGeom>
            <a:solidFill>
              <a:srgbClr val="D2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841BA5E-4CDA-4052-865C-B6C09BAF35B7}"/>
                </a:ext>
              </a:extLst>
            </p:cNvPr>
            <p:cNvSpPr txBox="1"/>
            <p:nvPr/>
          </p:nvSpPr>
          <p:spPr>
            <a:xfrm>
              <a:off x="1213946" y="1450428"/>
              <a:ext cx="961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/>
                <a:t>씨앗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FCB8A1A-5408-4157-B950-79941DD84EB5}"/>
                </a:ext>
              </a:extLst>
            </p:cNvPr>
            <p:cNvSpPr txBox="1"/>
            <p:nvPr/>
          </p:nvSpPr>
          <p:spPr>
            <a:xfrm>
              <a:off x="5625662" y="1445174"/>
              <a:ext cx="9406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새싹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A1A586B7-6246-4BF6-9AEF-3E86301A40AA}"/>
                </a:ext>
              </a:extLst>
            </p:cNvPr>
            <p:cNvSpPr txBox="1"/>
            <p:nvPr/>
          </p:nvSpPr>
          <p:spPr>
            <a:xfrm>
              <a:off x="9740463" y="1445174"/>
              <a:ext cx="961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  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6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AD797D4-8058-4F38-9395-A3C6AE5A57BD}"/>
              </a:ext>
            </a:extLst>
          </p:cNvPr>
          <p:cNvSpPr txBox="1"/>
          <p:nvPr/>
        </p:nvSpPr>
        <p:spPr>
          <a:xfrm>
            <a:off x="0" y="105170"/>
            <a:ext cx="1208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고려를 건국한 태조 </a:t>
            </a:r>
            <a:r>
              <a:rPr lang="ko-KR" altLang="en-US" sz="4400" dirty="0" smtClean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왕건</a:t>
            </a:r>
            <a:endParaRPr lang="ko-KR" altLang="en-US" sz="4400" dirty="0">
              <a:effectLst>
                <a:outerShdw blurRad="50800" dist="50800" dir="5400000" algn="ctr" rotWithShape="0">
                  <a:schemeClr val="accent1"/>
                </a:outerShdw>
              </a:effectLst>
            </a:endParaRPr>
          </a:p>
        </p:txBody>
      </p:sp>
      <p:pic>
        <p:nvPicPr>
          <p:cNvPr id="6" name="온라인 미디어 5" title="￬ﾗﾭ￬ﾂﾬ￪ﾰﾀ ￬ﾈﾠ￬ﾈﾠ - ￭ﾛﾄ￬ﾂﾼ￪ﾵﾭ￬ﾝﾄ ￭ﾆﾵ￬ﾝﾼ￭ﾕﾜ ￬ﾙﾕ￪ﾱﾴ_#001">
            <a:hlinkClick r:id="" action="ppaction://media"/>
            <a:extLst>
              <a:ext uri="{FF2B5EF4-FFF2-40B4-BE49-F238E27FC236}">
                <a16:creationId xmlns="" xmlns:a16="http://schemas.microsoft.com/office/drawing/2014/main" id="{9FA83A42-91AD-4F76-BB54-62230B33E3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78549" y="954432"/>
            <a:ext cx="10326414" cy="522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494720-7444-4656-9B03-D2A35E935136}"/>
              </a:ext>
            </a:extLst>
          </p:cNvPr>
          <p:cNvSpPr txBox="1"/>
          <p:nvPr/>
        </p:nvSpPr>
        <p:spPr>
          <a:xfrm>
            <a:off x="1234745" y="0"/>
            <a:ext cx="9722510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latin typeface="+mn-ea"/>
              </a:rPr>
              <a:t>고려시대 이야기</a:t>
            </a:r>
            <a:endParaRPr lang="en-US" altLang="ko-KR" sz="3600" dirty="0">
              <a:latin typeface="+mn-ea"/>
            </a:endParaRPr>
          </a:p>
        </p:txBody>
      </p:sp>
      <p:pic>
        <p:nvPicPr>
          <p:cNvPr id="3" name="온라인 미디어 2" title="￬ﾗﾭ￬ﾂﾬ￪ﾰﾀ ￬ﾈﾠ￬ﾈﾠ - ￬ﾈﾠ￬ﾈﾠ ￭ﾒﾀ￫ﾦﾬ￫ﾊﾔ ￪ﾳﾠ￫ﾠﾤ￬ﾋﾜ￫ﾌﾀ ￬ﾝﾴ￬ﾕﾼ￪ﾸﾰ_#001">
            <a:hlinkClick r:id="" action="ppaction://media"/>
            <a:extLst>
              <a:ext uri="{FF2B5EF4-FFF2-40B4-BE49-F238E27FC236}">
                <a16:creationId xmlns="" xmlns:a16="http://schemas.microsoft.com/office/drawing/2014/main" id="{E9FAB73C-0105-43A8-B88C-E93679DD97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51489" y="788276"/>
            <a:ext cx="10689021" cy="539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="" xmlns:a16="http://schemas.microsoft.com/office/drawing/2014/main" id="{FEF5A697-1709-4B18-A19F-0FD1A6294446}"/>
              </a:ext>
            </a:extLst>
          </p:cNvPr>
          <p:cNvSpPr txBox="1">
            <a:spLocks/>
          </p:cNvSpPr>
          <p:nvPr/>
        </p:nvSpPr>
        <p:spPr>
          <a:xfrm>
            <a:off x="478296" y="168177"/>
            <a:ext cx="11370337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하룻강아지 범 무서울 줄 모른다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3" name="온라인 미디어 2" title="￬ﾆﾍ￫ﾋﾴ￪ﾳﾼ￪ﾲﾩ￬ﾖﾸ - ￭ﾕﾘ￫ﾣﾻ￪ﾰﾕ￬ﾕﾄ￬ﾧﾀ ￫ﾲﾔ ￫ﾬﾴ￬ﾄﾜ￬ﾚﾴ ￬ﾤﾄ ￫ﾪﾨ￫ﾥﾸ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="" xmlns:a16="http://schemas.microsoft.com/office/drawing/2014/main" id="{FDE1712E-6127-4B03-AF25-A05E6897209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17381" y="931151"/>
            <a:ext cx="9336520" cy="5251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0F7EA42C-7970-4E38-A501-6EC2CAA4843D}"/>
              </a:ext>
            </a:extLst>
          </p:cNvPr>
          <p:cNvSpPr txBox="1"/>
          <p:nvPr/>
        </p:nvSpPr>
        <p:spPr>
          <a:xfrm>
            <a:off x="0" y="652584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C1E6BD-3B11-4063-8D8F-3B21C5B33371}"/>
              </a:ext>
            </a:extLst>
          </p:cNvPr>
          <p:cNvSpPr txBox="1"/>
          <p:nvPr/>
        </p:nvSpPr>
        <p:spPr>
          <a:xfrm>
            <a:off x="0" y="0"/>
            <a:ext cx="12192000" cy="1157695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통일 신라 말기 나라가 어지러워지며 신라의 한 장수였던 견훤이 반란을 일으키게 됩니다</a:t>
            </a:r>
            <a:r>
              <a:rPr lang="en-US" altLang="ko-KR" sz="2000" dirty="0"/>
              <a:t>. </a:t>
            </a:r>
            <a:r>
              <a:rPr lang="ko-KR" altLang="en-US" sz="2000" dirty="0"/>
              <a:t>견훤은 새로운</a:t>
            </a:r>
            <a:r>
              <a:rPr lang="en-US" altLang="ko-KR" sz="2000" dirty="0"/>
              <a:t> </a:t>
            </a:r>
            <a:r>
              <a:rPr lang="ko-KR" altLang="en-US" sz="2000" dirty="0"/>
              <a:t>나라를 세우게 되는데 나라 이름을 무엇이라고 했나요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20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견훤이 후백제를 세우자</a:t>
            </a:r>
            <a:r>
              <a:rPr lang="en-US" altLang="ko-KR" sz="2000" dirty="0"/>
              <a:t>, </a:t>
            </a:r>
            <a:r>
              <a:rPr lang="ko-KR" altLang="en-US" sz="2000" dirty="0"/>
              <a:t>신라의 승려 출신인 궁예도 강한 군사력을 모아 새로운 나라를 건립합니다</a:t>
            </a:r>
            <a:r>
              <a:rPr lang="en-US" altLang="ko-KR" sz="2000" dirty="0"/>
              <a:t>. </a:t>
            </a:r>
            <a:r>
              <a:rPr lang="ko-KR" altLang="en-US" sz="2000" dirty="0"/>
              <a:t>나라 이름을 무엇이라고 했나요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20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 </a:t>
            </a:r>
            <a:r>
              <a:rPr lang="ko-KR" altLang="en-US" sz="2000" dirty="0" err="1"/>
              <a:t>후고구려의</a:t>
            </a:r>
            <a:r>
              <a:rPr lang="ko-KR" altLang="en-US" sz="2000" dirty="0"/>
              <a:t>  궁예가 점점 포악해지자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왕건은 </a:t>
            </a:r>
            <a:r>
              <a:rPr lang="ko-KR" altLang="en-US" sz="2000" dirty="0"/>
              <a:t>반란을 일으켜 새로운 나라 </a:t>
            </a:r>
            <a:r>
              <a:rPr lang="en-US" altLang="ko-KR" sz="2000" dirty="0"/>
              <a:t>‘</a:t>
            </a:r>
            <a:r>
              <a:rPr lang="ko-KR" altLang="en-US" sz="2000" dirty="0"/>
              <a:t>고려</a:t>
            </a:r>
            <a:r>
              <a:rPr lang="en-US" altLang="ko-KR" sz="2000" dirty="0"/>
              <a:t>’</a:t>
            </a:r>
            <a:r>
              <a:rPr lang="ko-KR" altLang="en-US" sz="2000" dirty="0"/>
              <a:t>를 세우게 됩니다</a:t>
            </a:r>
            <a:r>
              <a:rPr lang="en-US" altLang="ko-KR" sz="2000" dirty="0"/>
              <a:t>. </a:t>
            </a:r>
            <a:r>
              <a:rPr lang="ko-KR" altLang="en-US" sz="2000" dirty="0"/>
              <a:t>나라 이름을 고려라고 한 이유는 무엇인가요</a:t>
            </a:r>
            <a:r>
              <a:rPr lang="en-US" altLang="ko-KR" sz="2000" dirty="0"/>
              <a:t>? </a:t>
            </a:r>
          </a:p>
          <a:p>
            <a:pPr marL="342900" indent="-342900">
              <a:lnSpc>
                <a:spcPct val="20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고려 시대 때 화약 무기를 개발하여 왜군을 무찌르는데 큰 공헌을 세운 사람은 누구입니까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8EA814C-6091-4FB8-B145-4FBFA312EEA2}"/>
              </a:ext>
            </a:extLst>
          </p:cNvPr>
          <p:cNvSpPr txBox="1"/>
          <p:nvPr/>
        </p:nvSpPr>
        <p:spPr>
          <a:xfrm>
            <a:off x="6921062" y="851338"/>
            <a:ext cx="233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후백제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0DD028-3349-452A-AC02-982639F49D55}"/>
              </a:ext>
            </a:extLst>
          </p:cNvPr>
          <p:cNvSpPr txBox="1"/>
          <p:nvPr/>
        </p:nvSpPr>
        <p:spPr>
          <a:xfrm>
            <a:off x="4382814" y="2254469"/>
            <a:ext cx="2396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후고구려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5F82E81-DEB1-4E46-A57F-22D54F6637C6}"/>
              </a:ext>
            </a:extLst>
          </p:cNvPr>
          <p:cNvSpPr txBox="1"/>
          <p:nvPr/>
        </p:nvSpPr>
        <p:spPr>
          <a:xfrm>
            <a:off x="5076497" y="3704897"/>
            <a:ext cx="6747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고구려의 뜻을 </a:t>
            </a:r>
            <a:r>
              <a:rPr lang="ko-KR" altLang="en-US" sz="2000" dirty="0" smtClean="0">
                <a:solidFill>
                  <a:srgbClr val="FF0000"/>
                </a:solidFill>
              </a:rPr>
              <a:t>이어받았다는 </a:t>
            </a:r>
            <a:r>
              <a:rPr lang="ko-KR" altLang="en-US" sz="2000" dirty="0">
                <a:solidFill>
                  <a:srgbClr val="FF0000"/>
                </a:solidFill>
              </a:rPr>
              <a:t>의미로 고려라고 이름 지었다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B915434-0408-4EE3-86E2-791E6BD6596D}"/>
              </a:ext>
            </a:extLst>
          </p:cNvPr>
          <p:cNvSpPr txBox="1"/>
          <p:nvPr/>
        </p:nvSpPr>
        <p:spPr>
          <a:xfrm>
            <a:off x="8592207" y="5155324"/>
            <a:ext cx="2349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최무선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A9A4AEBF-464D-4327-BA4B-973DE881BDBF}"/>
              </a:ext>
            </a:extLst>
          </p:cNvPr>
          <p:cNvSpPr txBox="1"/>
          <p:nvPr/>
        </p:nvSpPr>
        <p:spPr>
          <a:xfrm>
            <a:off x="0" y="616609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036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6627" y="173648"/>
            <a:ext cx="12175373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ㅂ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+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ㅎ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→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ㅍ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BF3E9B-9046-4827-9104-D4D39CFB1AB9}"/>
              </a:ext>
            </a:extLst>
          </p:cNvPr>
          <p:cNvSpPr txBox="1"/>
          <p:nvPr/>
        </p:nvSpPr>
        <p:spPr>
          <a:xfrm>
            <a:off x="180512" y="1051257"/>
            <a:ext cx="11853645" cy="50167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복잡하고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복짜파고</a:t>
            </a:r>
            <a:r>
              <a:rPr lang="ko-KR" altLang="en-US" sz="3200" dirty="0"/>
              <a:t> </a:t>
            </a:r>
            <a:r>
              <a:rPr lang="en-US" altLang="ko-KR" sz="3200" dirty="0"/>
              <a:t>]      </a:t>
            </a:r>
            <a:r>
              <a:rPr lang="ko-KR" altLang="en-US" sz="3200" dirty="0"/>
              <a:t>입학하다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이파카다</a:t>
            </a:r>
            <a:r>
              <a:rPr lang="en-US" altLang="ko-KR" sz="3200" dirty="0"/>
              <a:t>]       </a:t>
            </a:r>
            <a:r>
              <a:rPr lang="ko-KR" altLang="en-US" sz="3200" dirty="0"/>
              <a:t>잡히다</a:t>
            </a:r>
            <a:r>
              <a:rPr lang="en-US" altLang="ko-KR" sz="3200" dirty="0"/>
              <a:t>[</a:t>
            </a:r>
            <a:r>
              <a:rPr lang="ko-KR" altLang="en-US" sz="3200" dirty="0" err="1"/>
              <a:t>자피다</a:t>
            </a:r>
            <a:r>
              <a:rPr lang="en-US" altLang="ko-KR" sz="3200" dirty="0"/>
              <a:t>]       </a:t>
            </a:r>
          </a:p>
          <a:p>
            <a:r>
              <a:rPr lang="en-US" altLang="ko-KR" sz="3200" dirty="0"/>
              <a:t>  </a:t>
            </a:r>
          </a:p>
          <a:p>
            <a:r>
              <a:rPr lang="ko-KR" altLang="en-US" sz="3200" dirty="0"/>
              <a:t>            </a:t>
            </a:r>
            <a:r>
              <a:rPr lang="en-US" altLang="ko-KR" sz="3200" dirty="0"/>
              <a:t>‘</a:t>
            </a:r>
            <a:r>
              <a:rPr lang="ko-KR" altLang="en-US" sz="3200" dirty="0"/>
              <a:t>ㅂ</a:t>
            </a:r>
            <a:r>
              <a:rPr lang="en-US" altLang="ko-KR" sz="3200" dirty="0"/>
              <a:t>’ </a:t>
            </a:r>
            <a:r>
              <a:rPr lang="ko-KR" altLang="en-US" sz="3200" dirty="0"/>
              <a:t>과 </a:t>
            </a:r>
            <a:r>
              <a:rPr lang="en-US" altLang="ko-KR" sz="3200" dirty="0"/>
              <a:t>‘</a:t>
            </a:r>
            <a:r>
              <a:rPr lang="ko-KR" altLang="en-US" sz="3200" dirty="0"/>
              <a:t>ㅎ</a:t>
            </a:r>
            <a:r>
              <a:rPr lang="en-US" altLang="ko-KR" sz="3200" dirty="0"/>
              <a:t>’ </a:t>
            </a:r>
            <a:r>
              <a:rPr lang="ko-KR" altLang="en-US" sz="3200" dirty="0"/>
              <a:t>이 만나면 </a:t>
            </a:r>
            <a:r>
              <a:rPr lang="en-US" altLang="ko-KR" sz="3200" dirty="0"/>
              <a:t>[</a:t>
            </a:r>
            <a:r>
              <a:rPr lang="ko-KR" altLang="en-US" sz="3200" dirty="0"/>
              <a:t>ㅍ</a:t>
            </a:r>
            <a:r>
              <a:rPr lang="en-US" altLang="ko-KR" sz="3200" dirty="0"/>
              <a:t>]</a:t>
            </a:r>
            <a:r>
              <a:rPr lang="ko-KR" altLang="en-US" sz="3200" dirty="0"/>
              <a:t>으로 발음된다</a:t>
            </a:r>
            <a:r>
              <a:rPr lang="en-US" altLang="ko-KR" sz="32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3200" dirty="0"/>
              <a:t>밑줄 친 부분에 주의해서 다음 문장을 큰 소리로 </a:t>
            </a:r>
            <a:r>
              <a:rPr lang="ko-KR" altLang="en-US" sz="3200" dirty="0" smtClean="0"/>
              <a:t>읽어 봅시다</a:t>
            </a:r>
            <a:r>
              <a:rPr lang="en-US" altLang="ko-KR" sz="3200" dirty="0"/>
              <a:t>. </a:t>
            </a:r>
          </a:p>
          <a:p>
            <a:pPr marL="800100" indent="-514350">
              <a:lnSpc>
                <a:spcPct val="200000"/>
              </a:lnSpc>
              <a:buAutoNum type="arabicParenR"/>
            </a:pPr>
            <a:r>
              <a:rPr lang="ko-KR" altLang="en-US" sz="3200" dirty="0"/>
              <a:t>동생이 초등학교에 </a:t>
            </a:r>
            <a:r>
              <a:rPr lang="ko-KR" altLang="en-US" sz="3200" u="sng" dirty="0">
                <a:solidFill>
                  <a:srgbClr val="FF0000"/>
                </a:solidFill>
              </a:rPr>
              <a:t>입학했어요</a:t>
            </a:r>
            <a:r>
              <a:rPr lang="en-US" altLang="ko-KR" sz="3200" dirty="0"/>
              <a:t>.</a:t>
            </a:r>
          </a:p>
          <a:p>
            <a:pPr marL="800100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지하철이 아주 </a:t>
            </a:r>
            <a:r>
              <a:rPr lang="ko-KR" altLang="en-US" sz="3200" u="sng" dirty="0">
                <a:solidFill>
                  <a:srgbClr val="FF0000"/>
                </a:solidFill>
              </a:rPr>
              <a:t>복잡해요</a:t>
            </a:r>
            <a:r>
              <a:rPr lang="en-US" altLang="ko-KR" sz="3200" dirty="0"/>
              <a:t>.</a:t>
            </a:r>
          </a:p>
          <a:p>
            <a:pPr marL="800100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일이 손에 안 </a:t>
            </a:r>
            <a:r>
              <a:rPr lang="ko-KR" altLang="en-US" sz="3200" u="sng" dirty="0">
                <a:solidFill>
                  <a:srgbClr val="FF0000"/>
                </a:solidFill>
              </a:rPr>
              <a:t>잡혀요</a:t>
            </a:r>
            <a:r>
              <a:rPr lang="en-US" altLang="ko-KR" sz="3200" dirty="0"/>
              <a:t>. </a:t>
            </a:r>
          </a:p>
        </p:txBody>
      </p:sp>
      <p:sp>
        <p:nvSpPr>
          <p:cNvPr id="10" name="화살표: 오른쪽 9">
            <a:extLst>
              <a:ext uri="{FF2B5EF4-FFF2-40B4-BE49-F238E27FC236}">
                <a16:creationId xmlns="" xmlns:a16="http://schemas.microsoft.com/office/drawing/2014/main" id="{94BF05D0-4639-4253-81B0-8C3913542783}"/>
              </a:ext>
            </a:extLst>
          </p:cNvPr>
          <p:cNvSpPr/>
          <p:nvPr/>
        </p:nvSpPr>
        <p:spPr>
          <a:xfrm>
            <a:off x="312925" y="2027227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2216"/>
            <a:ext cx="10961914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0220"/>
            <a:ext cx="10515600" cy="5371427"/>
          </a:xfrm>
          <a:solidFill>
            <a:schemeClr val="lt1"/>
          </a:solidFill>
        </p:spPr>
        <p:txBody>
          <a:bodyPr>
            <a:normAutofit fontScale="92500" lnSpcReduction="2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 smtClean="0">
                <a:latin typeface="+mn-ea"/>
                <a:ea typeface="+mn-ea"/>
              </a:rPr>
              <a:t>재외동포를 </a:t>
            </a:r>
            <a:r>
              <a:rPr lang="ko-KR" altLang="en-US" sz="1800" dirty="0">
                <a:latin typeface="+mn-ea"/>
                <a:ea typeface="+mn-ea"/>
              </a:rPr>
              <a:t>위한 한국어 </a:t>
            </a:r>
            <a:r>
              <a:rPr lang="en-US" altLang="ko-KR" sz="1800" dirty="0">
                <a:latin typeface="+mn-ea"/>
                <a:ea typeface="+mn-ea"/>
              </a:rPr>
              <a:t>2-1 (</a:t>
            </a:r>
            <a:r>
              <a:rPr lang="ko-KR" altLang="en-US" sz="1800" dirty="0">
                <a:latin typeface="+mn-ea"/>
                <a:ea typeface="+mn-ea"/>
              </a:rPr>
              <a:t>영어권</a:t>
            </a:r>
            <a:r>
              <a:rPr lang="en-US" altLang="ko-KR" sz="1800" dirty="0">
                <a:latin typeface="+mn-ea"/>
                <a:ea typeface="+mn-ea"/>
              </a:rPr>
              <a:t>). </a:t>
            </a:r>
            <a:r>
              <a:rPr lang="ko-KR" altLang="en-US" sz="1800" dirty="0">
                <a:latin typeface="+mn-ea"/>
                <a:ea typeface="+mn-ea"/>
              </a:rPr>
              <a:t>교육부 국립국제교육원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재외동포를 위한 한국어 </a:t>
            </a:r>
            <a:r>
              <a:rPr lang="en-US" altLang="ko-KR" sz="1800" dirty="0">
                <a:latin typeface="+mn-ea"/>
                <a:ea typeface="+mn-ea"/>
              </a:rPr>
              <a:t>2-1 (</a:t>
            </a:r>
            <a:r>
              <a:rPr lang="ko-KR" altLang="en-US" sz="1800" dirty="0">
                <a:latin typeface="+mn-ea"/>
                <a:ea typeface="+mn-ea"/>
              </a:rPr>
              <a:t>범용</a:t>
            </a:r>
            <a:r>
              <a:rPr lang="en-US" altLang="ko-KR" sz="1800" dirty="0">
                <a:latin typeface="+mn-ea"/>
                <a:ea typeface="+mn-ea"/>
              </a:rPr>
              <a:t>). </a:t>
            </a:r>
            <a:r>
              <a:rPr lang="ko-KR" altLang="en-US" sz="1800" dirty="0">
                <a:latin typeface="+mn-ea"/>
                <a:ea typeface="+mn-ea"/>
              </a:rPr>
              <a:t>교육부 국립국제교육원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한글학교 </a:t>
            </a:r>
            <a:r>
              <a:rPr lang="ko-KR" altLang="en-US" sz="1800" dirty="0" err="1">
                <a:latin typeface="+mn-ea"/>
                <a:ea typeface="+mn-ea"/>
              </a:rPr>
              <a:t>학생용</a:t>
            </a:r>
            <a:r>
              <a:rPr lang="ko-KR" altLang="en-US" sz="1800" dirty="0">
                <a:latin typeface="+mn-ea"/>
                <a:ea typeface="+mn-ea"/>
              </a:rPr>
              <a:t> 동화로 배우는 한국어</a:t>
            </a:r>
            <a:r>
              <a:rPr lang="en-US" altLang="ko-KR" sz="1800" dirty="0">
                <a:latin typeface="+mn-ea"/>
                <a:ea typeface="+mn-ea"/>
              </a:rPr>
              <a:t>. </a:t>
            </a:r>
            <a:r>
              <a:rPr lang="ko-KR" altLang="en-US" sz="1800" dirty="0">
                <a:latin typeface="+mn-ea"/>
                <a:ea typeface="+mn-ea"/>
              </a:rPr>
              <a:t>재외동포교육진흥재단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한국어 </a:t>
            </a:r>
            <a:r>
              <a:rPr lang="en-US" altLang="ko-KR" sz="1800" dirty="0">
                <a:latin typeface="+mn-ea"/>
                <a:ea typeface="+mn-ea"/>
              </a:rPr>
              <a:t>3. </a:t>
            </a:r>
            <a:r>
              <a:rPr lang="ko-KR" altLang="en-US" sz="1800" dirty="0">
                <a:latin typeface="+mn-ea"/>
                <a:ea typeface="+mn-ea"/>
              </a:rPr>
              <a:t>한국교육과정 평가원</a:t>
            </a:r>
            <a:r>
              <a:rPr lang="en-US" altLang="ko-KR" sz="1800" dirty="0">
                <a:latin typeface="+mn-ea"/>
                <a:ea typeface="+mn-ea"/>
              </a:rPr>
              <a:t>. </a:t>
            </a:r>
            <a:r>
              <a:rPr lang="ko-KR" altLang="en-US" sz="1800" dirty="0">
                <a:latin typeface="+mn-ea"/>
                <a:ea typeface="+mn-ea"/>
              </a:rPr>
              <a:t>국제교육진흥원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 err="1"/>
              <a:t>깨비</a:t>
            </a:r>
            <a:r>
              <a:rPr lang="ko-KR" altLang="en-US" sz="1800" dirty="0"/>
              <a:t> </a:t>
            </a:r>
            <a:r>
              <a:rPr lang="ko-KR" altLang="en-US" sz="1800" dirty="0" err="1"/>
              <a:t>키즈</a:t>
            </a:r>
            <a:r>
              <a:rPr lang="ko-KR" altLang="en-US" sz="1800" dirty="0"/>
              <a:t> 속담 </a:t>
            </a:r>
            <a:r>
              <a:rPr lang="en-US" altLang="ko-KR" sz="1800" dirty="0">
                <a:hlinkClick r:id="rId3"/>
              </a:rPr>
              <a:t>https://youtu.be/U4-jovHNTCY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/>
              <a:t>Quizlet  </a:t>
            </a:r>
            <a:r>
              <a:rPr lang="en-US" altLang="ko-KR" sz="1800" dirty="0">
                <a:hlinkClick r:id="rId4"/>
              </a:rPr>
              <a:t>https://quizlet.com/_8ccrzk?x=1jqt&amp;i=2tig8t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kern="1200" dirty="0" err="1">
                <a:solidFill>
                  <a:schemeClr val="tx1"/>
                </a:solidFill>
              </a:rPr>
              <a:t>Wonpyo</a:t>
            </a:r>
            <a:r>
              <a:rPr lang="en-US" altLang="ko-KR" sz="1800" kern="1200" dirty="0">
                <a:solidFill>
                  <a:schemeClr val="tx1"/>
                </a:solidFill>
              </a:rPr>
              <a:t> Lee – Origami &amp; DIY  </a:t>
            </a:r>
            <a:r>
              <a:rPr lang="en-US" altLang="ko-KR" sz="1800" dirty="0"/>
              <a:t> </a:t>
            </a:r>
            <a:r>
              <a:rPr lang="en-US" altLang="ko-KR" sz="1800" dirty="0">
                <a:hlinkClick r:id="rId5"/>
              </a:rPr>
              <a:t>https://youtu.be/_TRZWfCb3CQ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/>
              <a:t>생각을 키우는 놀이  </a:t>
            </a:r>
            <a:r>
              <a:rPr lang="en-US" altLang="ko-KR" sz="1800" dirty="0">
                <a:hlinkClick r:id="rId6"/>
              </a:rPr>
              <a:t>https://youtu.be/RyIVxK07YHg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/>
              <a:t>“역사가 술술</a:t>
            </a:r>
            <a:r>
              <a:rPr lang="en-US" altLang="ko-KR" sz="1800" dirty="0"/>
              <a:t>-</a:t>
            </a:r>
            <a:r>
              <a:rPr lang="ko-KR" altLang="en-US" sz="1800" dirty="0"/>
              <a:t>후삼국을 통일한 </a:t>
            </a:r>
            <a:r>
              <a:rPr lang="ko-KR" altLang="en-US" sz="1800" dirty="0" smtClean="0"/>
              <a:t>왕건</a:t>
            </a:r>
            <a:r>
              <a:rPr lang="ko-KR" altLang="en-US" sz="1800" dirty="0"/>
              <a:t>”   </a:t>
            </a:r>
            <a:r>
              <a:rPr lang="en-US" altLang="ko-KR" sz="1800" dirty="0">
                <a:hlinkClick r:id="rId7"/>
              </a:rPr>
              <a:t>https://youtu.be/o4LbFmbUHR0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/>
              <a:t>“역사가 술술</a:t>
            </a:r>
            <a:r>
              <a:rPr lang="en-US" altLang="ko-KR" sz="1800" dirty="0"/>
              <a:t>-</a:t>
            </a:r>
            <a:r>
              <a:rPr lang="ko-KR" altLang="en-US" sz="1800" dirty="0"/>
              <a:t>고려시대 이야기” </a:t>
            </a:r>
            <a:r>
              <a:rPr lang="en-US" altLang="ko-KR" sz="1800" dirty="0">
                <a:hlinkClick r:id="rId8"/>
              </a:rPr>
              <a:t>https://youtu.be/05Y1O6vE6fQ</a:t>
            </a:r>
            <a:endParaRPr lang="ko-KR" altLang="en-US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kern="1200" dirty="0">
              <a:solidFill>
                <a:schemeClr val="tx1"/>
              </a:solidFill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/>
          </a:p>
          <a:p>
            <a:pPr marL="114300" indent="0">
              <a:lnSpc>
                <a:spcPct val="170000"/>
              </a:lnSpc>
              <a:buNone/>
            </a:pPr>
            <a:endParaRPr lang="en-US" altLang="ko-KR" sz="19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51090B4-2379-494E-B66F-3FF09978A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048" y="0"/>
            <a:ext cx="9553903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1329D10-D306-454C-9278-BF0971CFA1AF}"/>
              </a:ext>
            </a:extLst>
          </p:cNvPr>
          <p:cNvSpPr txBox="1"/>
          <p:nvPr/>
        </p:nvSpPr>
        <p:spPr>
          <a:xfrm>
            <a:off x="173421" y="5675586"/>
            <a:ext cx="102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P</a:t>
            </a:r>
            <a:r>
              <a:rPr lang="en-US" altLang="ko-KR" sz="2400" dirty="0" smtClean="0"/>
              <a:t>. </a:t>
            </a:r>
            <a:r>
              <a:rPr lang="en-US" altLang="ko-KR" sz="2400" dirty="0"/>
              <a:t>60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942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DD8628E-D279-4C36-B24C-ED62C96C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8373"/>
            <a:ext cx="12203652" cy="5599619"/>
          </a:xfrm>
          <a:prstGeom prst="rect">
            <a:avLst/>
          </a:prstGeom>
        </p:spPr>
      </p:pic>
      <p:pic>
        <p:nvPicPr>
          <p:cNvPr id="3" name="Track 017">
            <a:hlinkClick r:id="" action="ppaction://media"/>
            <a:extLst>
              <a:ext uri="{FF2B5EF4-FFF2-40B4-BE49-F238E27FC236}">
                <a16:creationId xmlns="" xmlns:a16="http://schemas.microsoft.com/office/drawing/2014/main" id="{8E5ADCA6-D750-4336-8272-1F6E18034E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89324" y="564699"/>
            <a:ext cx="924909" cy="924909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61992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577618F-0369-4586-8330-19EF2C68B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8119241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11514F1-AE75-4616-A4D3-CA6147BCF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240" y="0"/>
            <a:ext cx="4072760" cy="195492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82450581-D9BB-4B76-9F63-162D266AC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5724" y="1954924"/>
            <a:ext cx="3836276" cy="1623848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="" xmlns:a16="http://schemas.microsoft.com/office/drawing/2014/main" id="{FB54E76C-F524-4E66-A3BB-CCB52C986DE9}"/>
              </a:ext>
            </a:extLst>
          </p:cNvPr>
          <p:cNvSpPr/>
          <p:nvPr/>
        </p:nvSpPr>
        <p:spPr>
          <a:xfrm>
            <a:off x="10399988" y="5163438"/>
            <a:ext cx="1576552" cy="675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="" xmlns:a16="http://schemas.microsoft.com/office/drawing/2014/main" id="{F5A3A981-2547-4E95-B9BD-4A722C13C00B}"/>
              </a:ext>
            </a:extLst>
          </p:cNvPr>
          <p:cNvSpPr/>
          <p:nvPr/>
        </p:nvSpPr>
        <p:spPr>
          <a:xfrm>
            <a:off x="8471338" y="3737125"/>
            <a:ext cx="1576552" cy="675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="" xmlns:a16="http://schemas.microsoft.com/office/drawing/2014/main" id="{C930D714-65A6-44A7-AEE2-DDB69DBCC221}"/>
              </a:ext>
            </a:extLst>
          </p:cNvPr>
          <p:cNvSpPr/>
          <p:nvPr/>
        </p:nvSpPr>
        <p:spPr>
          <a:xfrm>
            <a:off x="10399988" y="3737125"/>
            <a:ext cx="1576552" cy="675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3ECB69F8-28B6-4378-9C2B-FD81BB6D3496}"/>
              </a:ext>
            </a:extLst>
          </p:cNvPr>
          <p:cNvSpPr/>
          <p:nvPr/>
        </p:nvSpPr>
        <p:spPr>
          <a:xfrm>
            <a:off x="8450318" y="5163439"/>
            <a:ext cx="1576552" cy="675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63EEBCB-3483-47A0-B3D3-B5646731817D}"/>
              </a:ext>
            </a:extLst>
          </p:cNvPr>
          <p:cNvSpPr txBox="1"/>
          <p:nvPr/>
        </p:nvSpPr>
        <p:spPr>
          <a:xfrm>
            <a:off x="8471338" y="3768657"/>
            <a:ext cx="1555532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씨름</a:t>
            </a:r>
            <a:endParaRPr lang="en-US" altLang="ko-KR" b="1" dirty="0" smtClean="0"/>
          </a:p>
          <a:p>
            <a:pPr algn="ctr"/>
            <a:r>
              <a:rPr lang="en-US" altLang="ko-KR" sz="1300" dirty="0" smtClean="0"/>
              <a:t>(Korean wrestling</a:t>
            </a:r>
            <a:r>
              <a:rPr lang="en-US" altLang="ko-KR" sz="1300" dirty="0"/>
              <a:t>)</a:t>
            </a:r>
            <a:endParaRPr lang="ko-KR" altLang="en-US" sz="13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61C0342-2C65-4BE4-BD7B-27DF4E7C0264}"/>
              </a:ext>
            </a:extLst>
          </p:cNvPr>
          <p:cNvSpPr txBox="1"/>
          <p:nvPr/>
        </p:nvSpPr>
        <p:spPr>
          <a:xfrm>
            <a:off x="10399988" y="3787229"/>
            <a:ext cx="1576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권투</a:t>
            </a:r>
            <a:endParaRPr lang="en-US" altLang="ko-KR" b="1" dirty="0" smtClean="0"/>
          </a:p>
          <a:p>
            <a:pPr algn="ctr"/>
            <a:r>
              <a:rPr lang="en-US" altLang="ko-KR" dirty="0" smtClean="0"/>
              <a:t>(boxing)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B10AC25-05C9-48FB-BD69-2BA630368067}"/>
              </a:ext>
            </a:extLst>
          </p:cNvPr>
          <p:cNvSpPr txBox="1"/>
          <p:nvPr/>
        </p:nvSpPr>
        <p:spPr>
          <a:xfrm>
            <a:off x="8471338" y="5210736"/>
            <a:ext cx="155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배구</a:t>
            </a:r>
            <a:endParaRPr lang="en-US" altLang="ko-KR" b="1" dirty="0"/>
          </a:p>
          <a:p>
            <a:pPr algn="ctr"/>
            <a:r>
              <a:rPr lang="en-US" altLang="ko-KR" dirty="0"/>
              <a:t>(volleyball)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ABBB4B-7239-45BE-8563-5FCFDD4A965A}"/>
              </a:ext>
            </a:extLst>
          </p:cNvPr>
          <p:cNvSpPr txBox="1"/>
          <p:nvPr/>
        </p:nvSpPr>
        <p:spPr>
          <a:xfrm>
            <a:off x="10421008" y="5194970"/>
            <a:ext cx="155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수영</a:t>
            </a:r>
            <a:endParaRPr lang="en-US" altLang="ko-KR" b="1" dirty="0"/>
          </a:p>
          <a:p>
            <a:pPr algn="ctr"/>
            <a:r>
              <a:rPr lang="en-US" altLang="ko-KR" dirty="0"/>
              <a:t>(swimming)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851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E957C28-90C9-4F72-AD2C-1F09080F1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8" y="1040520"/>
            <a:ext cx="12180242" cy="421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268D43F-4D1B-4AF2-B1F3-237E14B3F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7" t="18758" r="19008" b="10032"/>
          <a:stretch/>
        </p:blipFill>
        <p:spPr bwMode="auto">
          <a:xfrm>
            <a:off x="0" y="916044"/>
            <a:ext cx="1061370" cy="115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4D31317-C5C6-4F10-BF05-99506E6A0E50}"/>
              </a:ext>
            </a:extLst>
          </p:cNvPr>
          <p:cNvSpPr txBox="1"/>
          <p:nvPr/>
        </p:nvSpPr>
        <p:spPr>
          <a:xfrm>
            <a:off x="2191413" y="0"/>
            <a:ext cx="7520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그림에 맞는 어휘를 연결시켜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A6DD8E57-2115-4D53-8383-E667D753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4671"/>
            <a:ext cx="1061370" cy="106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ddler 2 Clip Art">
            <a:extLst>
              <a:ext uri="{FF2B5EF4-FFF2-40B4-BE49-F238E27FC236}">
                <a16:creationId xmlns="" xmlns:a16="http://schemas.microsoft.com/office/drawing/2014/main" id="{DE873E47-48A4-4CEB-998E-A7996DE34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4399"/>
            <a:ext cx="8763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n 105 Clip Art">
            <a:extLst>
              <a:ext uri="{FF2B5EF4-FFF2-40B4-BE49-F238E27FC236}">
                <a16:creationId xmlns="" xmlns:a16="http://schemas.microsoft.com/office/drawing/2014/main" id="{63D23D73-37BE-4285-8019-51E770F63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814" y="3223541"/>
            <a:ext cx="8423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lay Guitar Clip Art">
            <a:extLst>
              <a:ext uri="{FF2B5EF4-FFF2-40B4-BE49-F238E27FC236}">
                <a16:creationId xmlns="" xmlns:a16="http://schemas.microsoft.com/office/drawing/2014/main" id="{C5B0DAA5-47B3-43C3-8476-3A3998437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814" y="5178897"/>
            <a:ext cx="95250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5ABD0F36-C04C-43D1-9D80-395633B75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62" y="1015235"/>
            <a:ext cx="84230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AB52788-1C05-469B-9A39-8AA062B1F0AF}"/>
              </a:ext>
            </a:extLst>
          </p:cNvPr>
          <p:cNvSpPr txBox="1"/>
          <p:nvPr/>
        </p:nvSpPr>
        <p:spPr>
          <a:xfrm>
            <a:off x="1261241" y="1355834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0018F96-A876-4AE1-977B-FDAC5B2ECDC9}"/>
              </a:ext>
            </a:extLst>
          </p:cNvPr>
          <p:cNvSpPr txBox="1"/>
          <p:nvPr/>
        </p:nvSpPr>
        <p:spPr>
          <a:xfrm>
            <a:off x="1161389" y="5418094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A7B174E-D024-44DB-B8C8-58A01FAF3C51}"/>
              </a:ext>
            </a:extLst>
          </p:cNvPr>
          <p:cNvSpPr txBox="1"/>
          <p:nvPr/>
        </p:nvSpPr>
        <p:spPr>
          <a:xfrm>
            <a:off x="1171899" y="3505200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F52B84E-E9E8-40BB-A86A-362CE5265543}"/>
              </a:ext>
            </a:extLst>
          </p:cNvPr>
          <p:cNvSpPr txBox="1"/>
          <p:nvPr/>
        </p:nvSpPr>
        <p:spPr>
          <a:xfrm>
            <a:off x="2538252" y="3468416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0D96E68-64EF-420F-B201-0845CC4EACD4}"/>
              </a:ext>
            </a:extLst>
          </p:cNvPr>
          <p:cNvSpPr txBox="1"/>
          <p:nvPr/>
        </p:nvSpPr>
        <p:spPr>
          <a:xfrm>
            <a:off x="2589488" y="5418094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6FF495B-28AC-4C93-AEC3-5073D7F4AE69}"/>
              </a:ext>
            </a:extLst>
          </p:cNvPr>
          <p:cNvSpPr txBox="1"/>
          <p:nvPr/>
        </p:nvSpPr>
        <p:spPr>
          <a:xfrm>
            <a:off x="2538252" y="1350160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5ADFC6F-24F0-4243-821A-0FF57246CD74}"/>
              </a:ext>
            </a:extLst>
          </p:cNvPr>
          <p:cNvSpPr txBox="1"/>
          <p:nvPr/>
        </p:nvSpPr>
        <p:spPr>
          <a:xfrm>
            <a:off x="7650220" y="5377779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9BD426C-99BA-42DA-A5A8-988F43E8D7B5}"/>
              </a:ext>
            </a:extLst>
          </p:cNvPr>
          <p:cNvSpPr txBox="1"/>
          <p:nvPr/>
        </p:nvSpPr>
        <p:spPr>
          <a:xfrm>
            <a:off x="7621314" y="3482789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12E5937-9C2B-4175-BD77-478F75B5C172}"/>
              </a:ext>
            </a:extLst>
          </p:cNvPr>
          <p:cNvSpPr txBox="1"/>
          <p:nvPr/>
        </p:nvSpPr>
        <p:spPr>
          <a:xfrm>
            <a:off x="7621314" y="1358008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0AC0A2-4E7B-441F-87F3-52AF84E9965B}"/>
              </a:ext>
            </a:extLst>
          </p:cNvPr>
          <p:cNvSpPr txBox="1"/>
          <p:nvPr/>
        </p:nvSpPr>
        <p:spPr>
          <a:xfrm>
            <a:off x="3058514" y="1302862"/>
            <a:ext cx="2669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/>
              <a:t>피아노를 치다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91971F7-E39C-4CC4-9BF1-2B7C375E7FB2}"/>
              </a:ext>
            </a:extLst>
          </p:cNvPr>
          <p:cNvSpPr txBox="1"/>
          <p:nvPr/>
        </p:nvSpPr>
        <p:spPr>
          <a:xfrm>
            <a:off x="3058512" y="3473495"/>
            <a:ext cx="2669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바이올린을 켜다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8A5F84D-A203-489C-AE01-53D20D0CAAF8}"/>
              </a:ext>
            </a:extLst>
          </p:cNvPr>
          <p:cNvSpPr txBox="1"/>
          <p:nvPr/>
        </p:nvSpPr>
        <p:spPr>
          <a:xfrm>
            <a:off x="3058513" y="5325761"/>
            <a:ext cx="2669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드럼을 치다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5617995-18F5-408C-BC96-240195CAA6D4}"/>
              </a:ext>
            </a:extLst>
          </p:cNvPr>
          <p:cNvSpPr txBox="1"/>
          <p:nvPr/>
        </p:nvSpPr>
        <p:spPr>
          <a:xfrm>
            <a:off x="9853448" y="1329134"/>
            <a:ext cx="2333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기타를 치다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45D84EF-280C-4BE4-AE48-A94C0A480C32}"/>
              </a:ext>
            </a:extLst>
          </p:cNvPr>
          <p:cNvSpPr txBox="1"/>
          <p:nvPr/>
        </p:nvSpPr>
        <p:spPr>
          <a:xfrm>
            <a:off x="9333186" y="1364715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4676B9F-FA81-4111-B76D-84C47A8F576D}"/>
              </a:ext>
            </a:extLst>
          </p:cNvPr>
          <p:cNvSpPr txBox="1"/>
          <p:nvPr/>
        </p:nvSpPr>
        <p:spPr>
          <a:xfrm>
            <a:off x="9333186" y="3482789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A48F0BF-0E4D-4C1C-A63A-1D94D209D40D}"/>
              </a:ext>
            </a:extLst>
          </p:cNvPr>
          <p:cNvSpPr txBox="1"/>
          <p:nvPr/>
        </p:nvSpPr>
        <p:spPr>
          <a:xfrm>
            <a:off x="9333186" y="5325761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9C8B2EE-AA7C-4CFF-B7C6-AB8F9F23A394}"/>
              </a:ext>
            </a:extLst>
          </p:cNvPr>
          <p:cNvSpPr txBox="1"/>
          <p:nvPr/>
        </p:nvSpPr>
        <p:spPr>
          <a:xfrm>
            <a:off x="9878402" y="3436460"/>
            <a:ext cx="2333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첼로를 켜다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7991055-F14B-4242-8498-D49226F7799B}"/>
              </a:ext>
            </a:extLst>
          </p:cNvPr>
          <p:cNvSpPr txBox="1"/>
          <p:nvPr/>
        </p:nvSpPr>
        <p:spPr>
          <a:xfrm>
            <a:off x="9871828" y="5325760"/>
            <a:ext cx="2333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플루트를 불다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9165C09D-1CAE-4777-AB58-0867105509B7}"/>
              </a:ext>
            </a:extLst>
          </p:cNvPr>
          <p:cNvCxnSpPr/>
          <p:nvPr/>
        </p:nvCxnSpPr>
        <p:spPr>
          <a:xfrm flipV="1">
            <a:off x="1521372" y="1559073"/>
            <a:ext cx="1156995" cy="8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9BEA1D95-0847-4FDB-A82E-81F9C8180BF7}"/>
              </a:ext>
            </a:extLst>
          </p:cNvPr>
          <p:cNvCxnSpPr/>
          <p:nvPr/>
        </p:nvCxnSpPr>
        <p:spPr>
          <a:xfrm>
            <a:off x="1471167" y="3766111"/>
            <a:ext cx="1310821" cy="18205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="" xmlns:a16="http://schemas.microsoft.com/office/drawing/2014/main" id="{262E8EA4-C0E3-4FD6-80DD-917A09D719AF}"/>
              </a:ext>
            </a:extLst>
          </p:cNvPr>
          <p:cNvCxnSpPr/>
          <p:nvPr/>
        </p:nvCxnSpPr>
        <p:spPr>
          <a:xfrm flipV="1">
            <a:off x="1421520" y="3760437"/>
            <a:ext cx="1256847" cy="17961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="" xmlns:a16="http://schemas.microsoft.com/office/drawing/2014/main" id="{98F573CD-E556-4142-BAC3-0AC8D7C4CD85}"/>
              </a:ext>
            </a:extLst>
          </p:cNvPr>
          <p:cNvCxnSpPr/>
          <p:nvPr/>
        </p:nvCxnSpPr>
        <p:spPr>
          <a:xfrm>
            <a:off x="7906399" y="1631685"/>
            <a:ext cx="1585284" cy="37864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="" xmlns:a16="http://schemas.microsoft.com/office/drawing/2014/main" id="{C925937D-82F8-473D-807D-EEF49C519CF9}"/>
              </a:ext>
            </a:extLst>
          </p:cNvPr>
          <p:cNvCxnSpPr/>
          <p:nvPr/>
        </p:nvCxnSpPr>
        <p:spPr>
          <a:xfrm>
            <a:off x="7910351" y="3689866"/>
            <a:ext cx="1556378" cy="99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="" xmlns:a16="http://schemas.microsoft.com/office/drawing/2014/main" id="{399DBB43-0DC0-497D-86D0-BD3EC1C50D86}"/>
              </a:ext>
            </a:extLst>
          </p:cNvPr>
          <p:cNvCxnSpPr/>
          <p:nvPr/>
        </p:nvCxnSpPr>
        <p:spPr>
          <a:xfrm flipH="1">
            <a:off x="7897838" y="1631685"/>
            <a:ext cx="1568891" cy="39249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5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1733</Words>
  <Application>Microsoft Office PowerPoint</Application>
  <PresentationFormat>Widescreen</PresentationFormat>
  <Paragraphs>330</Paragraphs>
  <Slides>42</Slides>
  <Notes>40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맑은 고딕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84</cp:revision>
  <dcterms:created xsi:type="dcterms:W3CDTF">2020-04-18T22:55:50Z</dcterms:created>
  <dcterms:modified xsi:type="dcterms:W3CDTF">2020-06-30T15:29:52Z</dcterms:modified>
</cp:coreProperties>
</file>